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32" r:id="rId1"/>
  </p:sldMasterIdLst>
  <p:sldIdLst>
    <p:sldId id="256" r:id="rId2"/>
    <p:sldId id="268" r:id="rId3"/>
    <p:sldId id="270" r:id="rId4"/>
    <p:sldId id="257" r:id="rId5"/>
    <p:sldId id="265" r:id="rId6"/>
    <p:sldId id="264" r:id="rId7"/>
    <p:sldId id="258" r:id="rId8"/>
    <p:sldId id="260" r:id="rId9"/>
    <p:sldId id="269" r:id="rId10"/>
    <p:sldId id="259" r:id="rId11"/>
    <p:sldId id="261" r:id="rId12"/>
    <p:sldId id="262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27" d="100"/>
          <a:sy n="127" d="100"/>
        </p:scale>
        <p:origin x="1944" y="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CoverOverlay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6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5400" dirty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  <a:cs typeface="+mn-cs"/>
                </a:rPr>
                <a:t></a:t>
              </a:r>
            </a:p>
          </p:txBody>
        </p:sp>
        <p:cxnSp>
          <p:nvCxnSpPr>
            <p:cNvPr id="7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C07581D8-CD3D-408D-B8B6-A454B2867E8A}" type="datetimeFigureOut">
              <a:rPr lang="en-GB"/>
              <a:pPr>
                <a:defRPr/>
              </a:pPr>
              <a:t>15/09/2022</a:t>
            </a:fld>
            <a:endParaRPr lang="en-GB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12C5A1CF-59E8-4B87-9C43-53946E6CCAF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1173163" y="1392238"/>
            <a:ext cx="6778625" cy="923925"/>
            <a:chOff x="1172584" y="1381459"/>
            <a:chExt cx="6779110" cy="923330"/>
          </a:xfrm>
        </p:grpSpPr>
        <p:sp>
          <p:nvSpPr>
            <p:cNvPr id="5" name="TextBox 14"/>
            <p:cNvSpPr txBox="1"/>
            <p:nvPr/>
          </p:nvSpPr>
          <p:spPr>
            <a:xfrm>
              <a:off x="4147772" y="1381459"/>
              <a:ext cx="876363" cy="92333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  <a:cs typeface="+mn-cs"/>
                </a:rPr>
                <a:t></a:t>
              </a:r>
            </a:p>
          </p:txBody>
        </p:sp>
        <p:cxnSp>
          <p:nvCxnSpPr>
            <p:cNvPr id="6" name="Straight Connector 15"/>
            <p:cNvCxnSpPr/>
            <p:nvPr/>
          </p:nvCxnSpPr>
          <p:spPr>
            <a:xfrm rot="10800000">
              <a:off x="1172584" y="1925620"/>
              <a:ext cx="3119660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16"/>
            <p:cNvCxnSpPr/>
            <p:nvPr/>
          </p:nvCxnSpPr>
          <p:spPr>
            <a:xfrm rot="10800000">
              <a:off x="4832033" y="1922447"/>
              <a:ext cx="3119661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E09BDC-9182-42E6-AA5E-94A9154F4137}" type="datetimeFigureOut">
              <a:rPr lang="en-GB"/>
              <a:pPr>
                <a:defRPr/>
              </a:pPr>
              <a:t>15/09/2022</a:t>
            </a:fld>
            <a:endParaRPr lang="en-GB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38F42D-F095-48E8-8AE3-33F547A5FA2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"/>
          <p:cNvGrpSpPr>
            <a:grpSpLocks/>
          </p:cNvGrpSpPr>
          <p:nvPr/>
        </p:nvGrpSpPr>
        <p:grpSpPr bwMode="auto">
          <a:xfrm rot="5400000">
            <a:off x="3908425" y="2881313"/>
            <a:ext cx="5481637" cy="922338"/>
            <a:chOff x="1815339" y="1381459"/>
            <a:chExt cx="5480154" cy="923330"/>
          </a:xfrm>
        </p:grpSpPr>
        <p:sp>
          <p:nvSpPr>
            <p:cNvPr id="5" name="TextBox 11"/>
            <p:cNvSpPr txBox="1"/>
            <p:nvPr/>
          </p:nvSpPr>
          <p:spPr>
            <a:xfrm>
              <a:off x="4146745" y="1381458"/>
              <a:ext cx="877650" cy="92333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  <a:cs typeface="+mn-cs"/>
                </a:rPr>
                <a:t></a:t>
              </a:r>
            </a:p>
          </p:txBody>
        </p:sp>
        <p:cxnSp>
          <p:nvCxnSpPr>
            <p:cNvPr id="6" name="Straight Connector 12"/>
            <p:cNvCxnSpPr/>
            <p:nvPr/>
          </p:nvCxnSpPr>
          <p:spPr>
            <a:xfrm flipH="1" flipV="1">
              <a:off x="1815339" y="1924967"/>
              <a:ext cx="2469482" cy="1590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13"/>
            <p:cNvCxnSpPr/>
            <p:nvPr/>
          </p:nvCxnSpPr>
          <p:spPr>
            <a:xfrm rot="10800000">
              <a:off x="4826011" y="1928146"/>
              <a:ext cx="2469482" cy="1590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DD64EC-56A3-44A2-AF4E-19E80654563D}" type="datetimeFigureOut">
              <a:rPr lang="en-GB"/>
              <a:pPr>
                <a:defRPr/>
              </a:pPr>
              <a:t>15/09/2022</a:t>
            </a:fld>
            <a:endParaRPr lang="en-GB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010E72-AAA4-4B13-8C7F-26649AB31A4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1173163" y="1392238"/>
            <a:ext cx="6778625" cy="923925"/>
            <a:chOff x="1172584" y="1381459"/>
            <a:chExt cx="6779110" cy="923330"/>
          </a:xfrm>
        </p:grpSpPr>
        <p:sp>
          <p:nvSpPr>
            <p:cNvPr id="5" name="TextBox 12"/>
            <p:cNvSpPr txBox="1"/>
            <p:nvPr/>
          </p:nvSpPr>
          <p:spPr>
            <a:xfrm>
              <a:off x="4147772" y="1381459"/>
              <a:ext cx="876363" cy="92333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  <a:cs typeface="+mn-cs"/>
                </a:rPr>
                <a:t></a:t>
              </a:r>
            </a:p>
          </p:txBody>
        </p:sp>
        <p:cxnSp>
          <p:nvCxnSpPr>
            <p:cNvPr id="6" name="Straight Connector 13"/>
            <p:cNvCxnSpPr/>
            <p:nvPr/>
          </p:nvCxnSpPr>
          <p:spPr>
            <a:xfrm rot="10800000">
              <a:off x="1172584" y="1925620"/>
              <a:ext cx="3119660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14"/>
            <p:cNvCxnSpPr/>
            <p:nvPr/>
          </p:nvCxnSpPr>
          <p:spPr>
            <a:xfrm rot="10800000">
              <a:off x="4832033" y="1922447"/>
              <a:ext cx="3119661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73FADE-1D8C-4FB6-8BE2-B746373586A4}" type="datetimeFigureOut">
              <a:rPr lang="en-GB"/>
              <a:pPr>
                <a:defRPr/>
              </a:pPr>
              <a:t>15/09/2022</a:t>
            </a:fld>
            <a:endParaRPr lang="en-GB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FF01A-6809-437D-9294-4D8E82E85A0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CoverOverlay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Group 7"/>
          <p:cNvGrpSpPr>
            <a:grpSpLocks/>
          </p:cNvGrpSpPr>
          <p:nvPr/>
        </p:nvGrpSpPr>
        <p:grpSpPr bwMode="auto">
          <a:xfrm>
            <a:off x="1173163" y="2887663"/>
            <a:ext cx="6778625" cy="923925"/>
            <a:chOff x="1172584" y="1381459"/>
            <a:chExt cx="6779110" cy="923330"/>
          </a:xfrm>
        </p:grpSpPr>
        <p:sp>
          <p:nvSpPr>
            <p:cNvPr id="6" name="TextBox 8"/>
            <p:cNvSpPr txBox="1"/>
            <p:nvPr/>
          </p:nvSpPr>
          <p:spPr>
            <a:xfrm>
              <a:off x="4147772" y="1381459"/>
              <a:ext cx="876363" cy="92333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  <a:cs typeface="+mn-cs"/>
                </a:rPr>
                <a:t></a:t>
              </a:r>
            </a:p>
          </p:txBody>
        </p:sp>
        <p:cxnSp>
          <p:nvCxnSpPr>
            <p:cNvPr id="7" name="Straight Connector 9"/>
            <p:cNvCxnSpPr/>
            <p:nvPr/>
          </p:nvCxnSpPr>
          <p:spPr>
            <a:xfrm rot="10800000">
              <a:off x="1172584" y="1925620"/>
              <a:ext cx="3119660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10"/>
            <p:cNvCxnSpPr/>
            <p:nvPr/>
          </p:nvCxnSpPr>
          <p:spPr>
            <a:xfrm rot="10800000">
              <a:off x="4832033" y="1927207"/>
              <a:ext cx="3119661" cy="1586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2651FD-33C9-404E-A517-AFFB2622C89F}" type="datetimeFigureOut">
              <a:rPr lang="en-GB"/>
              <a:pPr>
                <a:defRPr/>
              </a:pPr>
              <a:t>15/09/2022</a:t>
            </a:fld>
            <a:endParaRPr lang="en-GB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3C60EE-83E5-443D-AF84-8316BA595E8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2"/>
          <p:cNvGrpSpPr>
            <a:grpSpLocks/>
          </p:cNvGrpSpPr>
          <p:nvPr/>
        </p:nvGrpSpPr>
        <p:grpSpPr bwMode="auto">
          <a:xfrm>
            <a:off x="1173163" y="1392238"/>
            <a:ext cx="6778625" cy="923925"/>
            <a:chOff x="1172584" y="1381459"/>
            <a:chExt cx="6779110" cy="923330"/>
          </a:xfrm>
        </p:grpSpPr>
        <p:sp>
          <p:nvSpPr>
            <p:cNvPr id="6" name="TextBox 13"/>
            <p:cNvSpPr txBox="1"/>
            <p:nvPr/>
          </p:nvSpPr>
          <p:spPr>
            <a:xfrm>
              <a:off x="4147772" y="1381459"/>
              <a:ext cx="876363" cy="92333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  <a:cs typeface="+mn-cs"/>
                </a:rPr>
                <a:t></a:t>
              </a:r>
            </a:p>
          </p:txBody>
        </p:sp>
        <p:cxnSp>
          <p:nvCxnSpPr>
            <p:cNvPr id="7" name="Straight Connector 14"/>
            <p:cNvCxnSpPr/>
            <p:nvPr/>
          </p:nvCxnSpPr>
          <p:spPr>
            <a:xfrm rot="10800000">
              <a:off x="1172584" y="1925620"/>
              <a:ext cx="3119660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15"/>
            <p:cNvCxnSpPr/>
            <p:nvPr/>
          </p:nvCxnSpPr>
          <p:spPr>
            <a:xfrm rot="10800000">
              <a:off x="4832033" y="1922447"/>
              <a:ext cx="3119661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E2A982-2E9B-44A6-82A4-C16031E8FC1B}" type="datetimeFigureOut">
              <a:rPr lang="en-GB"/>
              <a:pPr>
                <a:defRPr/>
              </a:pPr>
              <a:t>15/09/2022</a:t>
            </a:fld>
            <a:endParaRPr lang="en-GB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7EF3F4-4280-4FF4-AF0D-6B1A38AE049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3"/>
          <p:cNvGrpSpPr>
            <a:grpSpLocks/>
          </p:cNvGrpSpPr>
          <p:nvPr/>
        </p:nvGrpSpPr>
        <p:grpSpPr bwMode="auto">
          <a:xfrm>
            <a:off x="1173163" y="1392238"/>
            <a:ext cx="6778625" cy="923925"/>
            <a:chOff x="1172584" y="1381459"/>
            <a:chExt cx="6779110" cy="923330"/>
          </a:xfrm>
        </p:grpSpPr>
        <p:sp>
          <p:nvSpPr>
            <p:cNvPr id="8" name="TextBox 15"/>
            <p:cNvSpPr txBox="1"/>
            <p:nvPr/>
          </p:nvSpPr>
          <p:spPr>
            <a:xfrm>
              <a:off x="4147772" y="1381459"/>
              <a:ext cx="876363" cy="92333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  <a:cs typeface="+mn-cs"/>
                </a:rPr>
                <a:t></a:t>
              </a:r>
            </a:p>
          </p:txBody>
        </p:sp>
        <p:cxnSp>
          <p:nvCxnSpPr>
            <p:cNvPr id="9" name="Straight Connector 16"/>
            <p:cNvCxnSpPr/>
            <p:nvPr/>
          </p:nvCxnSpPr>
          <p:spPr>
            <a:xfrm rot="10800000">
              <a:off x="1172584" y="1925620"/>
              <a:ext cx="3119660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17"/>
            <p:cNvCxnSpPr/>
            <p:nvPr/>
          </p:nvCxnSpPr>
          <p:spPr>
            <a:xfrm rot="10800000">
              <a:off x="4832033" y="1922447"/>
              <a:ext cx="3119661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B5F45A-EF6E-4426-A580-6A52B65ACF0A}" type="datetimeFigureOut">
              <a:rPr lang="en-GB"/>
              <a:pPr>
                <a:defRPr/>
              </a:pPr>
              <a:t>15/09/2022</a:t>
            </a:fld>
            <a:endParaRPr lang="en-GB"/>
          </a:p>
        </p:txBody>
      </p:sp>
      <p:sp>
        <p:nvSpPr>
          <p:cNvPr id="12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01650F-7060-4EFD-ACE8-E02E7C39F5E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1173163" y="1392238"/>
            <a:ext cx="6778625" cy="923925"/>
            <a:chOff x="1172584" y="1381459"/>
            <a:chExt cx="6779110" cy="923330"/>
          </a:xfrm>
        </p:grpSpPr>
        <p:sp>
          <p:nvSpPr>
            <p:cNvPr id="4" name="TextBox 13"/>
            <p:cNvSpPr txBox="1"/>
            <p:nvPr/>
          </p:nvSpPr>
          <p:spPr>
            <a:xfrm>
              <a:off x="4147772" y="1381459"/>
              <a:ext cx="876363" cy="92333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  <a:cs typeface="+mn-cs"/>
                </a:rPr>
                <a:t></a:t>
              </a:r>
            </a:p>
          </p:txBody>
        </p:sp>
        <p:cxnSp>
          <p:nvCxnSpPr>
            <p:cNvPr id="5" name="Straight Connector 14"/>
            <p:cNvCxnSpPr/>
            <p:nvPr/>
          </p:nvCxnSpPr>
          <p:spPr>
            <a:xfrm rot="10800000">
              <a:off x="1172584" y="1925620"/>
              <a:ext cx="3119660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15"/>
            <p:cNvCxnSpPr/>
            <p:nvPr/>
          </p:nvCxnSpPr>
          <p:spPr>
            <a:xfrm rot="10800000">
              <a:off x="4832033" y="1922447"/>
              <a:ext cx="3119661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905AB0-009C-4AB2-A196-6D53554F09DF}" type="datetimeFigureOut">
              <a:rPr lang="en-GB"/>
              <a:pPr>
                <a:defRPr/>
              </a:pPr>
              <a:t>15/09/2022</a:t>
            </a:fld>
            <a:endParaRPr lang="en-GB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6BE435-F54F-4C04-A7D8-9D62F0B1231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AB17F5-AD7A-45E4-96AB-C886FD31D010}" type="datetimeFigureOut">
              <a:rPr lang="en-GB"/>
              <a:pPr>
                <a:defRPr/>
              </a:pPr>
              <a:t>15/09/2022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384133-E556-48C9-9504-2038FF0052F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B432A3-95DC-48EB-8EE8-BF63BDF74CB1}" type="datetimeFigureOut">
              <a:rPr lang="en-GB"/>
              <a:pPr>
                <a:defRPr/>
              </a:pPr>
              <a:t>15/09/2022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AD7AD6-D378-4267-AF10-7ED88048A11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494214-0C20-42CA-A0FF-D15696031ADD}" type="datetimeFigureOut">
              <a:rPr lang="en-GB"/>
              <a:pPr>
                <a:defRPr/>
              </a:pPr>
              <a:t>15/09/2022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DEA70A-3A67-4B41-8689-B4CE19EAD89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F0"/>
            </a:gs>
            <a:gs pos="74000">
              <a:schemeClr val="bg2">
                <a:lumMod val="40000"/>
                <a:lumOff val="60000"/>
              </a:schemeClr>
            </a:gs>
            <a:gs pos="83000">
              <a:schemeClr val="bg2">
                <a:lumMod val="40000"/>
                <a:lumOff val="60000"/>
              </a:schemeClr>
            </a:gs>
            <a:gs pos="100000">
              <a:schemeClr val="bg2">
                <a:lumMod val="40000"/>
                <a:lumOff val="6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9" name="Title Placeholder 1"/>
          <p:cNvSpPr>
            <a:spLocks noGrp="1"/>
          </p:cNvSpPr>
          <p:nvPr>
            <p:ph type="title"/>
          </p:nvPr>
        </p:nvSpPr>
        <p:spPr bwMode="auto">
          <a:xfrm>
            <a:off x="688975" y="569913"/>
            <a:ext cx="7756525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98500" y="2247900"/>
            <a:ext cx="7747000" cy="3878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63" y="61610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BCF2CA1-3CD4-4FF0-B578-E955C247C78F}" type="datetimeFigureOut">
              <a:rPr lang="en-GB"/>
              <a:pPr>
                <a:defRPr/>
              </a:pPr>
              <a:t>15/09/2022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08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8925" y="61610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0E34E32-FAAF-485C-9021-F2A7543786F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44" r:id="rId1"/>
    <p:sldLayoutId id="2147484345" r:id="rId2"/>
    <p:sldLayoutId id="2147484346" r:id="rId3"/>
    <p:sldLayoutId id="2147484347" r:id="rId4"/>
    <p:sldLayoutId id="2147484348" r:id="rId5"/>
    <p:sldLayoutId id="2147484349" r:id="rId6"/>
    <p:sldLayoutId id="2147484343" r:id="rId7"/>
    <p:sldLayoutId id="2147484342" r:id="rId8"/>
    <p:sldLayoutId id="2147484341" r:id="rId9"/>
    <p:sldLayoutId id="2147484350" r:id="rId10"/>
    <p:sldLayoutId id="214748435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Book Antiqu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Book Antiqu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Book Antiqu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Book Antiqua" pitchFamily="18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125" indent="-3651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"/>
        <a:defRPr sz="2400" kern="1200">
          <a:solidFill>
            <a:srgbClr val="262626"/>
          </a:solidFill>
          <a:latin typeface="+mn-lt"/>
          <a:ea typeface="+mn-ea"/>
          <a:cs typeface="+mn-cs"/>
        </a:defRPr>
      </a:lvl1pPr>
      <a:lvl2pPr marL="776288" indent="-3651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"/>
        <a:defRPr sz="2200" kern="1200">
          <a:solidFill>
            <a:srgbClr val="262626"/>
          </a:solidFill>
          <a:latin typeface="+mn-lt"/>
          <a:ea typeface="+mn-ea"/>
          <a:cs typeface="+mn-cs"/>
        </a:defRPr>
      </a:lvl2pPr>
      <a:lvl3pPr marL="1143000" indent="-3651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"/>
        <a:defRPr sz="2000" kern="1200">
          <a:solidFill>
            <a:srgbClr val="262626"/>
          </a:solidFill>
          <a:latin typeface="+mn-lt"/>
          <a:ea typeface="+mn-ea"/>
          <a:cs typeface="+mn-cs"/>
        </a:defRPr>
      </a:lvl3pPr>
      <a:lvl4pPr marL="1508125" indent="-3190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"/>
        <a:defRPr kern="1200">
          <a:solidFill>
            <a:srgbClr val="262626"/>
          </a:solidFill>
          <a:latin typeface="+mn-lt"/>
          <a:ea typeface="+mn-ea"/>
          <a:cs typeface="+mn-cs"/>
        </a:defRPr>
      </a:lvl4pPr>
      <a:lvl5pPr marL="1828800" indent="-3190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"/>
        <a:defRPr sz="1600" kern="1200">
          <a:solidFill>
            <a:srgbClr val="262626"/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admin@oaklands-jun.wokingham.sch.uk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94453" y="1416312"/>
            <a:ext cx="6777318" cy="173198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>
                <a:solidFill>
                  <a:schemeClr val="bg1"/>
                </a:solidFill>
              </a:rPr>
              <a:t>Welcome to Year 4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138"/>
            <a:ext cx="6400800" cy="2109787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endParaRPr lang="en-GB" sz="2000" dirty="0">
              <a:solidFill>
                <a:schemeClr val="bg1"/>
              </a:solidFill>
              <a:effectLst>
                <a:outerShdw blurRad="38100" dist="38100" dir="2700000" algn="tl">
                  <a:srgbClr val="895D1D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GB" sz="2000" dirty="0">
                <a:solidFill>
                  <a:schemeClr val="bg1"/>
                </a:solidFill>
                <a:effectLst>
                  <a:outerShdw blurRad="38100" dist="38100" dir="2700000" algn="tl">
                    <a:srgbClr val="895D1D"/>
                  </a:outerShdw>
                </a:effectLst>
              </a:rPr>
              <a:t>Miss Davidson (4D) and Mrs Jones and Miss Green (4JG)</a:t>
            </a:r>
          </a:p>
          <a:p>
            <a:pPr eaLnBrk="1" hangingPunct="1">
              <a:lnSpc>
                <a:spcPct val="90000"/>
              </a:lnSpc>
              <a:defRPr/>
            </a:pPr>
            <a:endParaRPr lang="en-GB" sz="2000" dirty="0">
              <a:solidFill>
                <a:schemeClr val="bg1"/>
              </a:solidFill>
              <a:effectLst>
                <a:outerShdw blurRad="38100" dist="38100" dir="2700000" algn="tl">
                  <a:srgbClr val="895D1D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GB" sz="2000" dirty="0">
                <a:solidFill>
                  <a:schemeClr val="bg1"/>
                </a:solidFill>
                <a:effectLst>
                  <a:outerShdw blurRad="38100" dist="38100" dir="2700000" algn="tl">
                    <a:srgbClr val="895D1D"/>
                  </a:outerShdw>
                </a:effectLst>
              </a:rPr>
              <a:t>Mrs Winter, Mrs Townend, Miss Dyer and Mrs Garden</a:t>
            </a:r>
          </a:p>
        </p:txBody>
      </p:sp>
    </p:spTree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2132856"/>
            <a:ext cx="8640960" cy="4205436"/>
          </a:xfrm>
        </p:spPr>
        <p:txBody>
          <a:bodyPr rtlCol="0">
            <a:normAutofit fontScale="77500" lnSpcReduction="20000"/>
          </a:bodyPr>
          <a:lstStyle/>
          <a:p>
            <a:pPr marL="365760" indent="-365760" eaLnBrk="1" fontAlgn="auto" hangingPunct="1">
              <a:spcAft>
                <a:spcPts val="0"/>
              </a:spcAft>
              <a:defRPr/>
            </a:pPr>
            <a:r>
              <a:rPr lang="en-GB" sz="29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Help is always appreciated</a:t>
            </a:r>
          </a:p>
          <a:p>
            <a:pPr marL="365760" indent="-365760" eaLnBrk="1" fontAlgn="auto" hangingPunct="1">
              <a:spcAft>
                <a:spcPts val="0"/>
              </a:spcAft>
              <a:defRPr/>
            </a:pPr>
            <a:r>
              <a:rPr lang="en-GB" sz="29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Any skills/help you can provide (please let your class teacher know).</a:t>
            </a:r>
          </a:p>
          <a:p>
            <a:pPr marL="365760" indent="-365760" eaLnBrk="1" fontAlgn="auto" hangingPunct="1">
              <a:spcAft>
                <a:spcPts val="0"/>
              </a:spcAft>
              <a:defRPr/>
            </a:pPr>
            <a:r>
              <a:rPr lang="en-GB" sz="29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Afternoons please</a:t>
            </a:r>
          </a:p>
          <a:p>
            <a:pPr marL="365760" indent="-365760" eaLnBrk="1" fontAlgn="auto" hangingPunct="1">
              <a:spcAft>
                <a:spcPts val="0"/>
              </a:spcAft>
              <a:defRPr/>
            </a:pPr>
            <a:r>
              <a:rPr lang="en-GB" sz="29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Individual reading  (end of any day).</a:t>
            </a:r>
          </a:p>
          <a:p>
            <a:pPr marL="365760" indent="-365760" eaLnBrk="1" fontAlgn="auto" hangingPunct="1">
              <a:spcAft>
                <a:spcPts val="0"/>
              </a:spcAft>
              <a:defRPr/>
            </a:pPr>
            <a:r>
              <a:rPr lang="en-GB" sz="29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Plus One (basic maths skills).</a:t>
            </a:r>
          </a:p>
          <a:p>
            <a:pPr marL="365760" indent="-365760" eaLnBrk="1" fontAlgn="auto" hangingPunct="1">
              <a:spcAft>
                <a:spcPts val="0"/>
              </a:spcAft>
              <a:defRPr/>
            </a:pPr>
            <a:r>
              <a:rPr lang="en-GB" sz="29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Art &amp; DT topic work.  </a:t>
            </a:r>
          </a:p>
          <a:p>
            <a:pPr marL="365760" indent="-365760" eaLnBrk="1" fontAlgn="auto" hangingPunct="1">
              <a:spcAft>
                <a:spcPts val="0"/>
              </a:spcAft>
              <a:defRPr/>
            </a:pPr>
            <a:r>
              <a:rPr lang="en-GB" sz="29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Decoration Day Monday 5</a:t>
            </a:r>
            <a:r>
              <a:rPr lang="en-GB" sz="2900" baseline="30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th</a:t>
            </a:r>
            <a:r>
              <a:rPr lang="en-GB" sz="29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December.</a:t>
            </a:r>
          </a:p>
          <a:p>
            <a:pPr marL="365760" indent="-365760" eaLnBrk="1" fontAlgn="auto" hangingPunct="1">
              <a:spcAft>
                <a:spcPts val="0"/>
              </a:spcAft>
              <a:defRPr/>
            </a:pPr>
            <a:r>
              <a:rPr lang="en-GB" sz="29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DBS and signed ‘Volunteer Form’ required if helping in school on a regular basis.</a:t>
            </a:r>
          </a:p>
          <a:p>
            <a:pPr marL="365760" indent="-365760" eaLnBrk="1" fontAlgn="auto" hangingPunct="1">
              <a:spcAft>
                <a:spcPts val="0"/>
              </a:spcAft>
              <a:defRPr/>
            </a:pPr>
            <a:r>
              <a:rPr lang="en-GB" sz="29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Sign up sheet by the exit! Please put afternoons that you’re available. </a:t>
            </a:r>
          </a:p>
          <a:p>
            <a:pPr marL="365760" indent="-365760" eaLnBrk="1" fontAlgn="auto" hangingPunct="1">
              <a:spcAft>
                <a:spcPts val="0"/>
              </a:spcAft>
              <a:defRPr/>
            </a:pPr>
            <a:endParaRPr lang="en-GB" sz="29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en-GB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365760" indent="-365760" eaLnBrk="1" fontAlgn="auto" hangingPunct="1">
              <a:spcAft>
                <a:spcPts val="0"/>
              </a:spcAft>
              <a:defRPr/>
            </a:pPr>
            <a:endParaRPr lang="en-GB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683568" y="548680"/>
            <a:ext cx="7756525" cy="1054100"/>
          </a:xfrm>
        </p:spPr>
        <p:txBody>
          <a:bodyPr/>
          <a:lstStyle/>
          <a:p>
            <a:pPr eaLnBrk="1" hangingPunct="1"/>
            <a:r>
              <a:rPr lang="en-GB" dirty="0"/>
              <a:t>Parent Helpers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Content Placeholder 2"/>
          <p:cNvSpPr>
            <a:spLocks noGrp="1"/>
          </p:cNvSpPr>
          <p:nvPr>
            <p:ph idx="1"/>
          </p:nvPr>
        </p:nvSpPr>
        <p:spPr>
          <a:xfrm>
            <a:off x="395536" y="2132856"/>
            <a:ext cx="8496944" cy="3744416"/>
          </a:xfrm>
        </p:spPr>
        <p:txBody>
          <a:bodyPr/>
          <a:lstStyle/>
          <a:p>
            <a:pPr eaLnBrk="1" hangingPunct="1"/>
            <a:r>
              <a:rPr lang="en-GB" dirty="0"/>
              <a:t>Roman Day Tuesday 27</a:t>
            </a:r>
            <a:r>
              <a:rPr lang="en-GB" baseline="30000" dirty="0"/>
              <a:t>th</a:t>
            </a:r>
            <a:r>
              <a:rPr lang="en-GB" dirty="0"/>
              <a:t> September</a:t>
            </a:r>
          </a:p>
          <a:p>
            <a:pPr marL="0" indent="0" eaLnBrk="1" hangingPunct="1">
              <a:buNone/>
            </a:pPr>
            <a:r>
              <a:rPr lang="en-GB" dirty="0"/>
              <a:t>    - costume</a:t>
            </a:r>
          </a:p>
          <a:p>
            <a:pPr marL="0" indent="0" eaLnBrk="1" hangingPunct="1">
              <a:buNone/>
            </a:pPr>
            <a:r>
              <a:rPr lang="en-GB" dirty="0"/>
              <a:t>    - shield</a:t>
            </a:r>
          </a:p>
          <a:p>
            <a:pPr eaLnBrk="1" hangingPunct="1"/>
            <a:r>
              <a:rPr lang="en-GB" dirty="0"/>
              <a:t>Parents’ evenings: TBC (Last two weeks of this half term)</a:t>
            </a:r>
          </a:p>
          <a:p>
            <a:pPr eaLnBrk="1" hangingPunct="1"/>
            <a:r>
              <a:rPr lang="en-GB" dirty="0"/>
              <a:t>Wellington College Autumn Celebration 2</a:t>
            </a:r>
            <a:r>
              <a:rPr lang="en-GB" baseline="30000" dirty="0"/>
              <a:t>nd</a:t>
            </a:r>
            <a:r>
              <a:rPr lang="en-GB" dirty="0"/>
              <a:t> November</a:t>
            </a:r>
          </a:p>
          <a:p>
            <a:pPr eaLnBrk="1" hangingPunct="1"/>
            <a:r>
              <a:rPr lang="en-GB" dirty="0"/>
              <a:t>Ufton Court:</a:t>
            </a:r>
          </a:p>
          <a:p>
            <a:pPr lvl="1" eaLnBrk="1" hangingPunct="1"/>
            <a:r>
              <a:rPr lang="en-GB" dirty="0">
                <a:solidFill>
                  <a:schemeClr val="tx1"/>
                </a:solidFill>
              </a:rPr>
              <a:t>Parents’ Information presentation 2</a:t>
            </a:r>
            <a:r>
              <a:rPr lang="en-GB" baseline="30000" dirty="0">
                <a:solidFill>
                  <a:schemeClr val="tx1"/>
                </a:solidFill>
              </a:rPr>
              <a:t>nd</a:t>
            </a:r>
            <a:r>
              <a:rPr lang="en-GB" dirty="0">
                <a:solidFill>
                  <a:schemeClr val="tx1"/>
                </a:solidFill>
              </a:rPr>
              <a:t> November </a:t>
            </a:r>
          </a:p>
          <a:p>
            <a:pPr lvl="1" eaLnBrk="1" hangingPunct="1"/>
            <a:r>
              <a:rPr lang="en-GB" dirty="0"/>
              <a:t>8</a:t>
            </a:r>
            <a:r>
              <a:rPr lang="en-GB" baseline="30000" dirty="0"/>
              <a:t>th</a:t>
            </a:r>
            <a:r>
              <a:rPr lang="en-GB" dirty="0"/>
              <a:t> March – 10</a:t>
            </a:r>
            <a:r>
              <a:rPr lang="en-GB" baseline="30000" dirty="0"/>
              <a:t>th</a:t>
            </a:r>
            <a:r>
              <a:rPr lang="en-GB" dirty="0"/>
              <a:t> March</a:t>
            </a:r>
          </a:p>
          <a:p>
            <a:pPr lvl="1" eaLnBrk="1" hangingPunct="1"/>
            <a:r>
              <a:rPr lang="en-GB" dirty="0"/>
              <a:t>‘Show &amp; Tell’ evening afterwards TBC</a:t>
            </a:r>
          </a:p>
        </p:txBody>
      </p:sp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7756525" cy="1054100"/>
          </a:xfrm>
        </p:spPr>
        <p:txBody>
          <a:bodyPr/>
          <a:lstStyle/>
          <a:p>
            <a:pPr eaLnBrk="1" hangingPunct="1"/>
            <a:r>
              <a:rPr lang="en-GB" dirty="0"/>
              <a:t>Useful Dates!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>
                <a:solidFill>
                  <a:schemeClr val="bg1"/>
                </a:solidFill>
              </a:rPr>
              <a:t>Thank you for coming!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>
                <a:solidFill>
                  <a:schemeClr val="bg1"/>
                </a:solidFill>
              </a:rPr>
              <a:t>Please email questions to </a:t>
            </a:r>
            <a:r>
              <a:rPr lang="en-GB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admin@oaklands-jun.wokingham.sch.uk</a:t>
            </a:r>
            <a:r>
              <a:rPr lang="en-GB" dirty="0">
                <a:solidFill>
                  <a:schemeClr val="bg1"/>
                </a:solidFill>
              </a:rPr>
              <a:t> or write a note in homework diary.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8500" y="2132856"/>
            <a:ext cx="8265988" cy="3993307"/>
          </a:xfrm>
        </p:spPr>
        <p:txBody>
          <a:bodyPr/>
          <a:lstStyle/>
          <a:p>
            <a:r>
              <a:rPr lang="en-GB" dirty="0"/>
              <a:t>In person:</a:t>
            </a:r>
          </a:p>
          <a:p>
            <a:pPr lvl="1"/>
            <a:r>
              <a:rPr lang="en-GB" sz="1800" dirty="0"/>
              <a:t>A member of staff will always be near the classroom door in the morning – please let us know if you have any urgent messages.</a:t>
            </a:r>
          </a:p>
          <a:p>
            <a:pPr lvl="1"/>
            <a:r>
              <a:rPr lang="en-GB" sz="1800" dirty="0"/>
              <a:t>At the end of each day, we will usually be on the playground, so please feel free to talk to us then. </a:t>
            </a:r>
          </a:p>
          <a:p>
            <a:r>
              <a:rPr lang="en-GB" dirty="0"/>
              <a:t>Written:</a:t>
            </a:r>
          </a:p>
          <a:p>
            <a:pPr lvl="1"/>
            <a:r>
              <a:rPr lang="en-GB" sz="2000" dirty="0"/>
              <a:t>Homework diary or email to admin address. </a:t>
            </a:r>
          </a:p>
          <a:p>
            <a:r>
              <a:rPr lang="en-GB" dirty="0"/>
              <a:t>Any issues:</a:t>
            </a:r>
          </a:p>
          <a:p>
            <a:pPr marL="868363" lvl="1" indent="-457200">
              <a:buFont typeface="+mj-lt"/>
              <a:buAutoNum type="arabicPeriod"/>
            </a:pPr>
            <a:r>
              <a:rPr lang="en-GB" sz="2000" dirty="0"/>
              <a:t>Class teacher</a:t>
            </a:r>
          </a:p>
          <a:p>
            <a:pPr marL="868363" lvl="1" indent="-457200">
              <a:buFont typeface="+mj-lt"/>
              <a:buAutoNum type="arabicPeriod"/>
            </a:pPr>
            <a:r>
              <a:rPr lang="en-GB" sz="2000" dirty="0"/>
              <a:t>Lower KS2 Leader – Stuart Lee</a:t>
            </a:r>
          </a:p>
          <a:p>
            <a:pPr marL="868363" lvl="1" indent="-457200">
              <a:buFont typeface="+mj-lt"/>
              <a:buAutoNum type="arabicPeriod"/>
            </a:pPr>
            <a:r>
              <a:rPr lang="en-GB" sz="2000" dirty="0"/>
              <a:t>Deputy Head – Duncan Holland</a:t>
            </a:r>
          </a:p>
          <a:p>
            <a:pPr marL="868363" lvl="1" indent="-457200">
              <a:buFont typeface="+mj-lt"/>
              <a:buAutoNum type="arabicPeriod"/>
            </a:pPr>
            <a:r>
              <a:rPr lang="en-GB" sz="2000" dirty="0"/>
              <a:t>Head – Hazel West</a:t>
            </a:r>
          </a:p>
          <a:p>
            <a:pPr lvl="1"/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800" dirty="0"/>
              <a:t>Communication with staff </a:t>
            </a:r>
          </a:p>
        </p:txBody>
      </p:sp>
    </p:spTree>
    <p:extLst>
      <p:ext uri="{BB962C8B-B14F-4D97-AF65-F5344CB8AC3E}">
        <p14:creationId xmlns:p14="http://schemas.microsoft.com/office/powerpoint/2010/main" val="33976673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8.30am opening in morning. Children should not be on premises before then unless at a club or Beehive.</a:t>
            </a:r>
          </a:p>
          <a:p>
            <a:r>
              <a:rPr lang="en-GB" dirty="0"/>
              <a:t>8.40-8.50am  doors to classrooms open ready for children to arrive.</a:t>
            </a:r>
          </a:p>
          <a:p>
            <a:r>
              <a:rPr lang="en-GB" dirty="0"/>
              <a:t>If urgent please talk to us at this point – but be aware that we are supervising children beginning their school day.</a:t>
            </a:r>
          </a:p>
          <a:p>
            <a:r>
              <a:rPr lang="en-GB" dirty="0"/>
              <a:t>Home time arrangements.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800" dirty="0"/>
              <a:t>Opening hours of gates</a:t>
            </a:r>
          </a:p>
        </p:txBody>
      </p:sp>
    </p:spTree>
    <p:extLst>
      <p:ext uri="{BB962C8B-B14F-4D97-AF65-F5344CB8AC3E}">
        <p14:creationId xmlns:p14="http://schemas.microsoft.com/office/powerpoint/2010/main" val="26604775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8500" y="2247900"/>
            <a:ext cx="7747000" cy="4277444"/>
          </a:xfrm>
        </p:spPr>
        <p:txBody>
          <a:bodyPr rtlCol="0">
            <a:normAutofit/>
          </a:bodyPr>
          <a:lstStyle/>
          <a:p>
            <a:pPr marL="365760" indent="-365760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Hair tied back (boys &amp; girls) </a:t>
            </a:r>
          </a:p>
          <a:p>
            <a:pPr marL="365760" indent="-365760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Discreet hair band / hair ties</a:t>
            </a:r>
          </a:p>
          <a:p>
            <a:pPr marL="365760" indent="-365760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Black shoes</a:t>
            </a:r>
          </a:p>
          <a:p>
            <a:pPr marL="365760" indent="-365760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Cotton shirts  and Polo shirts</a:t>
            </a:r>
          </a:p>
          <a:p>
            <a:pPr marL="365760" indent="-365760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No nail varnish, writing on hands or transfers</a:t>
            </a:r>
          </a:p>
          <a:p>
            <a:pPr marL="365760" indent="-365760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Discreet stud earrings </a:t>
            </a:r>
          </a:p>
          <a:p>
            <a:pPr marL="365760" indent="-365760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No other jewellery (watches &amp; Fitbits allowed – no beeping please and taken off for PE)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en-GB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/>
              <a:t>Smart uniform</a:t>
            </a:r>
          </a:p>
        </p:txBody>
      </p:sp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8500" y="2247900"/>
            <a:ext cx="7747000" cy="4277444"/>
          </a:xfrm>
        </p:spPr>
        <p:txBody>
          <a:bodyPr rtlCol="0">
            <a:normAutofit fontScale="92500"/>
          </a:bodyPr>
          <a:lstStyle/>
          <a:p>
            <a:pPr marL="365760" indent="-365760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An old T-shirt or adult shirt for art work</a:t>
            </a:r>
          </a:p>
          <a:p>
            <a:pPr marL="365760" indent="-365760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PE kit … trainers are preferable; track suit is optional for outdoor games in the winter.  Surgical tape if earrings can’t be removed. Long hair (boys &amp; girls) to be tied back</a:t>
            </a:r>
          </a:p>
          <a:p>
            <a:pPr marL="365760" indent="-365760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Sun hat in the summer would be welcome</a:t>
            </a:r>
          </a:p>
          <a:p>
            <a:pPr marL="365760" indent="-365760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Water bottle</a:t>
            </a:r>
          </a:p>
          <a:p>
            <a:pPr marL="365760" indent="-365760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Pencil case with coloured pencils – To be stored in their bags for occasional use (optional)</a:t>
            </a:r>
          </a:p>
          <a:p>
            <a:pPr marL="365760" indent="-365760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Break-time healthy snack – fruit/veg/water (optional)</a:t>
            </a:r>
          </a:p>
          <a:p>
            <a:pPr marL="365760" indent="-365760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Headphones</a:t>
            </a:r>
          </a:p>
          <a:p>
            <a:pPr marL="365760" indent="-365760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Coats</a:t>
            </a:r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en-GB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/>
              <a:t>Children will need …</a:t>
            </a:r>
          </a:p>
        </p:txBody>
      </p:sp>
    </p:spTree>
    <p:extLst>
      <p:ext uri="{BB962C8B-B14F-4D97-AF65-F5344CB8AC3E}">
        <p14:creationId xmlns:p14="http://schemas.microsoft.com/office/powerpoint/2010/main" val="2656398742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2060848"/>
            <a:ext cx="9036496" cy="4608512"/>
          </a:xfrm>
        </p:spPr>
        <p:txBody>
          <a:bodyPr rtlCol="0">
            <a:normAutofit fontScale="85000" lnSpcReduction="10000"/>
          </a:bodyPr>
          <a:lstStyle/>
          <a:p>
            <a:pPr marL="365760" indent="-365760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English focus on spelling, punctuation &amp; grammar.</a:t>
            </a:r>
          </a:p>
          <a:p>
            <a:pPr marL="776923" lvl="1" indent="-365760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Spelling words are much harder e.g. occasionally, accidentally, possession Tests (not weekly) to be sent home. Currently testing children!</a:t>
            </a:r>
          </a:p>
          <a:p>
            <a:pPr marL="776923" lvl="1" indent="-365760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Spelling is assessed as part of writing in Year 4.</a:t>
            </a:r>
          </a:p>
          <a:p>
            <a:pPr marL="776923" lvl="1" indent="-365760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Handwriting – Needs to be joined up.</a:t>
            </a:r>
          </a:p>
          <a:p>
            <a:pPr marL="365760" indent="-365760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Maths focus on times tables (up to 12 x 12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inc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division) &amp; mental maths.</a:t>
            </a:r>
          </a:p>
          <a:p>
            <a:pPr marL="776923" lvl="1" indent="-365760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Government test at the end of Year 4. Keyboard skills helpful. There is a practice example on Purple Mash </a:t>
            </a:r>
          </a:p>
          <a:p>
            <a:pPr marL="776923" lvl="1" indent="-365760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Step Counting </a:t>
            </a:r>
          </a:p>
          <a:p>
            <a:pPr marL="776923" lvl="1" indent="-365760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Little, often &amp; fun (songs, You Tube, Hit the Button, reciting etc.) </a:t>
            </a:r>
          </a:p>
          <a:p>
            <a:pPr marL="365760" indent="-365760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Topics covered this year (see curriculum booklet):</a:t>
            </a:r>
          </a:p>
          <a:p>
            <a:pPr marL="776923" lvl="1" indent="-365760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Romans, Anglo Saxons and Vikings</a:t>
            </a:r>
          </a:p>
          <a:p>
            <a:pPr marL="776923" lvl="1" indent="-365760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Christianity &amp; Judaism</a:t>
            </a:r>
          </a:p>
          <a:p>
            <a:pPr marL="776923" lvl="1" indent="-365760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Study of Rome, settlements, field work (Ufton </a:t>
            </a:r>
            <a:r>
              <a:rPr lang="en-GB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Nervet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) &amp; Sustainability</a:t>
            </a:r>
          </a:p>
          <a:p>
            <a:pPr marL="1143635" lvl="2" indent="-365760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endParaRPr lang="en-GB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365760" indent="-365760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endParaRPr lang="en-GB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365760" indent="-365760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endParaRPr lang="en-GB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/>
              <a:t>Year 4 Curriculum</a:t>
            </a:r>
          </a:p>
        </p:txBody>
      </p:sp>
    </p:spTree>
    <p:extLst>
      <p:ext uri="{BB962C8B-B14F-4D97-AF65-F5344CB8AC3E}">
        <p14:creationId xmlns:p14="http://schemas.microsoft.com/office/powerpoint/2010/main" val="2923997892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/>
              <a:t>Homework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07504" y="2240280"/>
            <a:ext cx="4382200" cy="4501088"/>
          </a:xfrm>
        </p:spPr>
        <p:txBody>
          <a:bodyPr rtlCol="0">
            <a:normAutofit fontScale="77500" lnSpcReduction="20000"/>
          </a:bodyPr>
          <a:lstStyle/>
          <a:p>
            <a:pPr marL="118872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GB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English</a:t>
            </a:r>
          </a:p>
          <a:p>
            <a:pPr marL="365760" indent="-365760" eaLnBrk="1" fontAlgn="auto" hangingPunct="1">
              <a:spcAft>
                <a:spcPts val="0"/>
              </a:spcAft>
              <a:defRPr/>
            </a:pP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Weekly Topic  grammar / reading comprehension, about 20-30 mins.</a:t>
            </a:r>
          </a:p>
          <a:p>
            <a:pPr marL="365760" indent="-365760" eaLnBrk="1" fontAlgn="auto" hangingPunct="1">
              <a:spcAft>
                <a:spcPts val="0"/>
              </a:spcAft>
              <a:defRPr/>
            </a:pP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Set Friday (usually on Teams) due in on Wednesday.</a:t>
            </a:r>
          </a:p>
          <a:p>
            <a:pPr marL="365760" indent="-365760" eaLnBrk="1" fontAlgn="auto" hangingPunct="1">
              <a:spcAft>
                <a:spcPts val="0"/>
              </a:spcAft>
              <a:defRPr/>
            </a:pP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Reading 5 times a week (10 mins). Read with an adult at least once a week (signed off in diary)</a:t>
            </a:r>
          </a:p>
          <a:p>
            <a:pPr marL="365760" indent="-365760" eaLnBrk="1" fontAlgn="auto" hangingPunct="1">
              <a:spcAft>
                <a:spcPts val="0"/>
              </a:spcAft>
              <a:defRPr/>
            </a:pP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Bring in reading book every day</a:t>
            </a:r>
          </a:p>
          <a:p>
            <a:pPr marL="118872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en-GB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118872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GB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Spellings</a:t>
            </a:r>
          </a:p>
          <a:p>
            <a:pPr marL="365760" indent="-365760" eaLnBrk="1" fontAlgn="auto" hangingPunct="1">
              <a:spcAft>
                <a:spcPts val="0"/>
              </a:spcAft>
              <a:defRPr/>
            </a:pP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Spelling homework grids.</a:t>
            </a:r>
          </a:p>
          <a:p>
            <a:pPr marL="365760" indent="-365760" eaLnBrk="1" fontAlgn="auto" hangingPunct="1">
              <a:spcAft>
                <a:spcPts val="0"/>
              </a:spcAft>
              <a:defRPr/>
            </a:pP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Set Thursday, due in Tuesday.</a:t>
            </a:r>
          </a:p>
          <a:p>
            <a:pPr marL="365760" indent="-365760" eaLnBrk="1" fontAlgn="auto" hangingPunct="1">
              <a:spcAft>
                <a:spcPts val="0"/>
              </a:spcAft>
              <a:defRPr/>
            </a:pP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Half-termly tests</a:t>
            </a:r>
          </a:p>
          <a:p>
            <a:pPr marL="365760" indent="-365760" eaLnBrk="1" fontAlgn="auto" hangingPunct="1">
              <a:spcAft>
                <a:spcPts val="0"/>
              </a:spcAft>
              <a:defRPr/>
            </a:pP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3 large spelling tests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4645150" y="2240280"/>
            <a:ext cx="4247329" cy="3877056"/>
          </a:xfrm>
        </p:spPr>
        <p:txBody>
          <a:bodyPr rtlCol="0">
            <a:normAutofit fontScale="92500" lnSpcReduction="10000"/>
          </a:bodyPr>
          <a:lstStyle/>
          <a:p>
            <a:pPr marL="118872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GB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Maths</a:t>
            </a:r>
          </a:p>
          <a:p>
            <a:pPr marL="365760" indent="-365760" eaLnBrk="1" fontAlgn="auto" hangingPunct="1">
              <a:spcAft>
                <a:spcPts val="0"/>
              </a:spcAft>
              <a:defRPr/>
            </a:pP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Set Thursdays (usually Maths Whizz), at least 30 minutes by following Wednesday.</a:t>
            </a:r>
          </a:p>
          <a:p>
            <a:pPr marL="365760" indent="-365760" eaLnBrk="1" fontAlgn="auto" hangingPunct="1">
              <a:spcAft>
                <a:spcPts val="0"/>
              </a:spcAft>
              <a:defRPr/>
            </a:pP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Based on Maths Whizz’s assessment of current knowledge.</a:t>
            </a:r>
          </a:p>
          <a:p>
            <a:pPr marL="365760" indent="-365760" eaLnBrk="1" fontAlgn="auto" hangingPunct="1">
              <a:spcAft>
                <a:spcPts val="0"/>
              </a:spcAft>
              <a:defRPr/>
            </a:pP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Practise times tables for weekly test (Wednesday) Results given by Friday.</a:t>
            </a:r>
          </a:p>
          <a:p>
            <a:pPr marL="365760" indent="-365760" eaLnBrk="1" fontAlgn="auto" hangingPunct="1">
              <a:spcAft>
                <a:spcPts val="0"/>
              </a:spcAft>
              <a:defRPr/>
            </a:pP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Telling the time &amp; measuring.</a:t>
            </a:r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en-GB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en-GB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en-GB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Content Placeholder 2"/>
          <p:cNvSpPr>
            <a:spLocks noGrp="1"/>
          </p:cNvSpPr>
          <p:nvPr>
            <p:ph idx="1"/>
          </p:nvPr>
        </p:nvSpPr>
        <p:spPr>
          <a:xfrm>
            <a:off x="663068" y="2359049"/>
            <a:ext cx="7747000" cy="3878263"/>
          </a:xfrm>
        </p:spPr>
        <p:txBody>
          <a:bodyPr/>
          <a:lstStyle/>
          <a:p>
            <a:pPr eaLnBrk="1" hangingPunct="1"/>
            <a:r>
              <a:rPr lang="en-GB" sz="2000" dirty="0"/>
              <a:t>House point each week for keeping up-to-date with dates &amp; reading and signed by parent/guardian every Sunday evening, including read to adult session.</a:t>
            </a:r>
          </a:p>
          <a:p>
            <a:pPr eaLnBrk="1" hangingPunct="1"/>
            <a:r>
              <a:rPr lang="en-GB" sz="2000" dirty="0"/>
              <a:t>House point each week for setting up their diary each week – children to do this. </a:t>
            </a:r>
          </a:p>
          <a:p>
            <a:pPr eaLnBrk="1" hangingPunct="1"/>
            <a:r>
              <a:rPr lang="en-GB" sz="2000" dirty="0"/>
              <a:t>Merit at the end of each term if achieved every week.</a:t>
            </a:r>
          </a:p>
          <a:p>
            <a:pPr eaLnBrk="1" hangingPunct="1"/>
            <a:r>
              <a:rPr lang="en-GB" sz="2000" dirty="0"/>
              <a:t>Useful for 2-way information. </a:t>
            </a:r>
            <a:r>
              <a:rPr lang="en-GB" sz="2000" u="sng" dirty="0"/>
              <a:t>Please make sure you tell your child if you have put a note in the diary.</a:t>
            </a:r>
          </a:p>
          <a:p>
            <a:pPr eaLnBrk="1" hangingPunct="1"/>
            <a:r>
              <a:rPr lang="en-GB" sz="2000" dirty="0"/>
              <a:t>Children to hand in every Monday to gain house points.</a:t>
            </a:r>
          </a:p>
          <a:p>
            <a:pPr eaLnBrk="1" hangingPunct="1"/>
            <a:r>
              <a:rPr lang="en-GB" sz="2000" dirty="0"/>
              <a:t>Children write name of book (author too would be good) and then just write page number each night – no need to repeat name of book. Comments on child’s reading welcomed. </a:t>
            </a:r>
          </a:p>
        </p:txBody>
      </p:sp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/>
              <a:t>Homework / Reading  Diaries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Content Placeholder 2"/>
          <p:cNvSpPr>
            <a:spLocks noGrp="1"/>
          </p:cNvSpPr>
          <p:nvPr>
            <p:ph idx="1"/>
          </p:nvPr>
        </p:nvSpPr>
        <p:spPr>
          <a:xfrm>
            <a:off x="179512" y="2420888"/>
            <a:ext cx="8928992" cy="3878263"/>
          </a:xfrm>
        </p:spPr>
        <p:txBody>
          <a:bodyPr/>
          <a:lstStyle/>
          <a:p>
            <a:pPr eaLnBrk="1" hangingPunct="1"/>
            <a:r>
              <a:rPr lang="en-GB" sz="2000" dirty="0"/>
              <a:t>Reading &amp; vocabulary are bedrock to understanding all of the curriculum.</a:t>
            </a:r>
            <a:endParaRPr lang="en-GB" sz="1800" dirty="0"/>
          </a:p>
          <a:p>
            <a:pPr eaLnBrk="1" hangingPunct="1"/>
            <a:r>
              <a:rPr lang="en-GB" sz="2000" dirty="0"/>
              <a:t>Please read regularly </a:t>
            </a:r>
            <a:r>
              <a:rPr lang="en-GB" sz="2000" b="1" u="sng" dirty="0"/>
              <a:t>with</a:t>
            </a:r>
            <a:r>
              <a:rPr lang="en-GB" sz="2000" dirty="0"/>
              <a:t> and </a:t>
            </a:r>
            <a:r>
              <a:rPr lang="en-GB" sz="2000" b="1" u="sng" dirty="0"/>
              <a:t>to</a:t>
            </a:r>
            <a:r>
              <a:rPr lang="en-GB" sz="2000" dirty="0"/>
              <a:t> your child. If a free-reader, please encourage them to read a range of genres and mixture of fiction &amp; non-fiction. </a:t>
            </a:r>
          </a:p>
          <a:p>
            <a:pPr eaLnBrk="1" hangingPunct="1"/>
            <a:r>
              <a:rPr lang="en-GB" sz="2000" dirty="0"/>
              <a:t>Discuss book and ask questions please – limited time to do this in school. </a:t>
            </a:r>
          </a:p>
          <a:p>
            <a:pPr eaLnBrk="1" hangingPunct="1"/>
            <a:r>
              <a:rPr lang="en-GB" sz="2000" dirty="0"/>
              <a:t>Reading scheme books changed when required.  Re-read a book or read a book from home if they have finished. </a:t>
            </a:r>
          </a:p>
          <a:p>
            <a:pPr eaLnBrk="1" hangingPunct="1"/>
            <a:r>
              <a:rPr lang="en-GB" sz="2000" dirty="0"/>
              <a:t>Reading scheme extended to include ‘Dark Red’ (early free readers). Now regularly assessing children to move up levels. Feedback will be given. </a:t>
            </a:r>
          </a:p>
          <a:p>
            <a:pPr eaLnBrk="1" hangingPunct="1"/>
            <a:r>
              <a:rPr lang="en-GB" sz="2000" dirty="0"/>
              <a:t>Library re-opening soon. Our day will be Tuesday.</a:t>
            </a:r>
          </a:p>
        </p:txBody>
      </p:sp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/>
              <a:t>Reading</a:t>
            </a:r>
          </a:p>
        </p:txBody>
      </p:sp>
    </p:spTree>
    <p:extLst>
      <p:ext uri="{BB962C8B-B14F-4D97-AF65-F5344CB8AC3E}">
        <p14:creationId xmlns:p14="http://schemas.microsoft.com/office/powerpoint/2010/main" val="42748151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Hardcover">
    <a:dk1>
      <a:sysClr val="windowText" lastClr="000000"/>
    </a:dk1>
    <a:lt1>
      <a:sysClr val="window" lastClr="FFFFFF"/>
    </a:lt1>
    <a:dk2>
      <a:srgbClr val="895D1D"/>
    </a:dk2>
    <a:lt2>
      <a:srgbClr val="ECE9C6"/>
    </a:lt2>
    <a:accent1>
      <a:srgbClr val="873624"/>
    </a:accent1>
    <a:accent2>
      <a:srgbClr val="D6862D"/>
    </a:accent2>
    <a:accent3>
      <a:srgbClr val="D0BE40"/>
    </a:accent3>
    <a:accent4>
      <a:srgbClr val="877F6C"/>
    </a:accent4>
    <a:accent5>
      <a:srgbClr val="972109"/>
    </a:accent5>
    <a:accent6>
      <a:srgbClr val="AEB795"/>
    </a:accent6>
    <a:hlink>
      <a:srgbClr val="CC9900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2823</TotalTime>
  <Words>998</Words>
  <Application>Microsoft Office PowerPoint</Application>
  <PresentationFormat>On-screen Show (4:3)</PresentationFormat>
  <Paragraphs>107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Book Antiqua</vt:lpstr>
      <vt:lpstr>Wingdings</vt:lpstr>
      <vt:lpstr>Hardcover</vt:lpstr>
      <vt:lpstr>Welcome to Year 4</vt:lpstr>
      <vt:lpstr>Communication with staff </vt:lpstr>
      <vt:lpstr>Opening hours of gates</vt:lpstr>
      <vt:lpstr>Smart uniform</vt:lpstr>
      <vt:lpstr>Children will need …</vt:lpstr>
      <vt:lpstr>Year 4 Curriculum</vt:lpstr>
      <vt:lpstr>Homework</vt:lpstr>
      <vt:lpstr>Homework / Reading  Diaries</vt:lpstr>
      <vt:lpstr>Reading</vt:lpstr>
      <vt:lpstr>Parent Helpers</vt:lpstr>
      <vt:lpstr>Useful Dates!</vt:lpstr>
      <vt:lpstr>Thank you for coming!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4W</dc:title>
  <dc:creator>Hazel</dc:creator>
  <cp:lastModifiedBy>Kerry Davidson</cp:lastModifiedBy>
  <cp:revision>132</cp:revision>
  <dcterms:created xsi:type="dcterms:W3CDTF">2010-09-11T15:35:56Z</dcterms:created>
  <dcterms:modified xsi:type="dcterms:W3CDTF">2022-09-15T15:53:27Z</dcterms:modified>
</cp:coreProperties>
</file>