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0" r:id="rId3"/>
    <p:sldId id="271" r:id="rId4"/>
    <p:sldId id="276" r:id="rId5"/>
    <p:sldId id="272" r:id="rId6"/>
    <p:sldId id="273" r:id="rId7"/>
    <p:sldId id="274" r:id="rId8"/>
    <p:sldId id="260" r:id="rId9"/>
    <p:sldId id="262" r:id="rId10"/>
    <p:sldId id="277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2DEE0-7024-40B1-A5F0-04BE40EEA04D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544B-BD34-4437-9B57-0A6EBF66A7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2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D74A-3554-198E-33B9-CF228F17C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33EC5-1B34-527D-149E-CCA34C421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097C9-3B52-F8C4-0384-6E5751CA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F96DA-9922-AA63-2FC6-2E96CE47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5C759-CFBF-8600-B86F-D130AEF3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16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1C83-03BB-F6F0-9D79-884334EDD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8B0F7D-2F18-2FCC-A533-BA4479CA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393D2-F296-1C58-A6C8-AACC6C61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8BF0D-99EF-6237-4225-E6F82C91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873A6-2AE5-54B1-7E0A-008F9C83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5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1AA6E-B002-64B2-B78F-AFFC3D8FD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DD121-AEAF-45A4-03A0-38B5D1779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EABBE-84C1-83CE-0AE6-1347ADE3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F7FD2-77F0-41DB-0A7B-5C96F72CE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E8F8-7588-2EE3-0C45-DF76B6E0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2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78CF-941F-E308-6EDC-793EAD9CB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11B2-07E1-BB02-0F8B-6881753B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4D913-CDC6-1B4E-37D5-0F1DB9CD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F5F1-4665-2107-AD0F-06C8D959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BDA78-5C08-738E-366B-C711E7D3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0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B2388-2E8D-A3CE-C52A-73ECF44C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52D26-75EA-3368-4679-8428FEA15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02DE3-21A6-B361-F01A-34E8AD53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D300C-0B9A-EDC6-21B9-C4E1EC4B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1FAFA-FD7C-46DA-C838-A5363E75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7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B835-773F-93B1-BAF4-3CFA6EEFD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7332-FE56-10DB-403E-93334423A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3F197-A938-3479-0445-DFBD6A9C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CE59-644A-3EBC-D44F-AF82C7D1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9B5A4-C622-97DE-280D-6D9B0FB0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CF028-3C8A-F840-9573-D780D4D1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9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0D46-E84D-9F61-281E-726ACC56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237E5-91DE-FE2C-90C7-4EEAB16D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DC953-4629-F5DD-C804-D668DB80B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37514-1AB8-1B34-6DF9-CCB940C39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601C-71A9-C5CD-9679-5C58AF551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76E0D-18E7-76C0-D3AE-BB028505D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49990-D3F4-34D9-C974-A5A647C8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51612-4B80-CDBB-C3FD-0B55C071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FBE6-1803-1377-20C8-6859C989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68803-7E8B-636A-C33C-39EF48E6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529E8-961E-323A-58B2-4CF1F9BB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2A443-6633-8FE5-0051-45C538DE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2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2CAB6-47B1-AD15-FCD8-DFB726AE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C9A02-7C80-D009-8694-F519EA24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A4A98-DAB0-4A85-8196-C4BDA6D7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7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7A34-2A38-5F5B-C5A9-D433CED5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5DCF0-44AC-09A5-680D-0C8C3B16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B28EE-68BE-E8CE-1C5F-0C906DFB0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DB1DA-805D-9A83-0E95-1AA3FB4D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B024-BC88-E373-95DB-5D27C7E1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93116-8A0E-9C07-28D0-E7A69D8E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85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D377-3B9E-BB7C-9315-681B1F85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A86E3-2D78-8BC2-514A-D452C3A2B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75243-E6C8-B17C-B2F7-235D2A15F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93CCA-BF4A-83AC-F609-DF34709D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CC26C-52FE-6E1E-1B55-935EA644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D87E2-B68C-B302-2E91-1EEF37CE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0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FD5C5-77A9-C0E0-78D1-D58B4BF62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5C117-365C-CD91-40A3-E78CA111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98D4-2B9F-7149-BCAB-36104BC23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5FAAD-EB62-4651-9797-05373BF0A586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58AB9-1E1D-D36D-ABA7-1DAA0B47A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E0E7E-7363-1980-C5BD-DEB92322E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558A-C998-4F77-B8ED-276C86529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2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OAKLANDS-J.LOCAL\ResourcesAndPlans$\Curriculum%20Resources\Mathematics\Tables%20tests\1%20NEW%20Table%20Tests%20Level%201-12\NEW%20TABLES%20&amp;%20ANSWERS%20Level%201%20to%2012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oaklands-jun.wokingham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2B2062A6-8F5B-2698-42DA-DE19EFCD2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3" r="24660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D15C8-C69E-371A-A7C4-8558092B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593" y="2301481"/>
            <a:ext cx="4067508" cy="1276098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Welcome to Year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931BF-FA56-0046-31CA-D81A1496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1202" y="3494411"/>
            <a:ext cx="6951430" cy="33694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b="1" u="sng" dirty="0"/>
              <a:t>3L</a:t>
            </a:r>
          </a:p>
          <a:p>
            <a:pPr marL="0" indent="0" algn="ctr">
              <a:buNone/>
            </a:pPr>
            <a:r>
              <a:rPr lang="en-GB" dirty="0"/>
              <a:t>Class teacher: Mr Lee </a:t>
            </a:r>
          </a:p>
          <a:p>
            <a:pPr marL="0" indent="0" algn="ctr">
              <a:buNone/>
            </a:pPr>
            <a:r>
              <a:rPr lang="en-GB" dirty="0"/>
              <a:t>Assistant Teacher: Mrs Roberts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b="1" u="sng" dirty="0"/>
              <a:t>3M</a:t>
            </a:r>
          </a:p>
          <a:p>
            <a:pPr marL="0" indent="0" algn="ctr">
              <a:buNone/>
            </a:pPr>
            <a:r>
              <a:rPr lang="en-GB" dirty="0"/>
              <a:t>Class teacher: Miss McComish</a:t>
            </a:r>
          </a:p>
          <a:p>
            <a:pPr marL="0" indent="0" algn="ctr">
              <a:buNone/>
            </a:pPr>
            <a:r>
              <a:rPr lang="en-GB" dirty="0"/>
              <a:t>Assistant Teacher: Mrs Smith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53CE3D-12A9-7799-5A2C-B5A38DDC0FC8}"/>
              </a:ext>
            </a:extLst>
          </p:cNvPr>
          <p:cNvSpPr txBox="1">
            <a:spLocks/>
          </p:cNvSpPr>
          <p:nvPr/>
        </p:nvSpPr>
        <p:spPr>
          <a:xfrm>
            <a:off x="69368" y="362606"/>
            <a:ext cx="4778857" cy="408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u="sng" dirty="0"/>
              <a:t>Oaklands Junior School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‘</a:t>
            </a:r>
            <a:r>
              <a:rPr lang="en-GB" b="1" i="1" dirty="0"/>
              <a:t>Learning to think. </a:t>
            </a:r>
            <a:br>
              <a:rPr lang="en-GB" b="1" i="1" dirty="0"/>
            </a:br>
            <a:r>
              <a:rPr lang="en-GB" b="1" i="1" dirty="0"/>
              <a:t>Thinking to learn.’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1026" name="Picture 2" descr="Oaklands Junior School Vision – Oaklands Junior School">
            <a:extLst>
              <a:ext uri="{FF2B5EF4-FFF2-40B4-BE49-F238E27FC236}">
                <a16:creationId xmlns:a16="http://schemas.microsoft.com/office/drawing/2014/main" id="{DCEE2E25-8D51-7320-52A1-92BF1B9A9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768" y="134032"/>
            <a:ext cx="3275785" cy="325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5E3DC-DF69-41A8-BC47-272C25D0B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016"/>
          </a:xfrm>
        </p:spPr>
        <p:txBody>
          <a:bodyPr/>
          <a:lstStyle/>
          <a:p>
            <a:pPr algn="ctr"/>
            <a:r>
              <a:rPr lang="en-GB" b="1" u="sng" dirty="0"/>
              <a:t>Dates for the diary &amp;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BABAF-374A-4CB9-83C7-2F0D2CA31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23" y="1362141"/>
            <a:ext cx="11126777" cy="5240458"/>
          </a:xfrm>
        </p:spPr>
        <p:txBody>
          <a:bodyPr>
            <a:normAutofit fontScale="85000" lnSpcReduction="10000"/>
          </a:bodyPr>
          <a:lstStyle/>
          <a:p>
            <a:r>
              <a:rPr lang="en-GB" sz="3800" i="1" dirty="0"/>
              <a:t>Parents’ Evening</a:t>
            </a:r>
            <a:r>
              <a:rPr lang="en-GB" sz="3200" dirty="0"/>
              <a:t>: Monday 10</a:t>
            </a:r>
            <a:r>
              <a:rPr lang="en-GB" sz="3200" baseline="30000" dirty="0"/>
              <a:t>th</a:t>
            </a:r>
            <a:r>
              <a:rPr lang="en-GB" sz="3200" dirty="0"/>
              <a:t>, Wednesday 12</a:t>
            </a:r>
            <a:r>
              <a:rPr lang="en-GB" sz="3200" baseline="30000" dirty="0"/>
              <a:t>th </a:t>
            </a:r>
            <a:r>
              <a:rPr lang="en-GB" sz="3200" dirty="0"/>
              <a:t>(face to face) and Monday 17</a:t>
            </a:r>
            <a:r>
              <a:rPr lang="en-GB" sz="3200" baseline="30000" dirty="0"/>
              <a:t>th</a:t>
            </a:r>
            <a:r>
              <a:rPr lang="en-GB" sz="3200" dirty="0"/>
              <a:t> (on-line).</a:t>
            </a:r>
          </a:p>
          <a:p>
            <a:r>
              <a:rPr lang="en-GB" sz="3800" i="1" dirty="0"/>
              <a:t>INSET</a:t>
            </a:r>
            <a:r>
              <a:rPr lang="en-GB" sz="3200" i="1" dirty="0"/>
              <a:t>: </a:t>
            </a:r>
            <a:r>
              <a:rPr lang="en-GB" sz="3200" dirty="0"/>
              <a:t>21</a:t>
            </a:r>
            <a:r>
              <a:rPr lang="en-GB" sz="3200" baseline="30000" dirty="0"/>
              <a:t>st</a:t>
            </a:r>
            <a:r>
              <a:rPr lang="en-GB" sz="3200" dirty="0"/>
              <a:t> October</a:t>
            </a:r>
          </a:p>
          <a:p>
            <a:r>
              <a:rPr lang="en-GB" sz="3800" i="1" dirty="0"/>
              <a:t>Decoration Day</a:t>
            </a:r>
            <a:r>
              <a:rPr lang="en-GB" sz="3200" dirty="0"/>
              <a:t>: 5</a:t>
            </a:r>
            <a:r>
              <a:rPr lang="en-GB" sz="3200" baseline="30000" dirty="0"/>
              <a:t>th</a:t>
            </a:r>
            <a:r>
              <a:rPr lang="en-GB" sz="3200" dirty="0"/>
              <a:t> December</a:t>
            </a:r>
          </a:p>
          <a:p>
            <a:r>
              <a:rPr lang="en-GB" sz="3800" i="1" dirty="0"/>
              <a:t>Play</a:t>
            </a:r>
            <a:r>
              <a:rPr lang="en-GB" sz="3200" dirty="0"/>
              <a:t>: TBC</a:t>
            </a:r>
          </a:p>
          <a:p>
            <a:r>
              <a:rPr lang="en-GB" sz="3800" i="1" dirty="0"/>
              <a:t>Carol Service</a:t>
            </a:r>
            <a:r>
              <a:rPr lang="en-GB" sz="3200" dirty="0"/>
              <a:t>: Thursday 15</a:t>
            </a:r>
            <a:r>
              <a:rPr lang="en-GB" sz="3200" baseline="30000" dirty="0"/>
              <a:t>th</a:t>
            </a:r>
            <a:r>
              <a:rPr lang="en-GB" sz="3200" dirty="0"/>
              <a:t> December (provisional)</a:t>
            </a:r>
          </a:p>
          <a:p>
            <a:r>
              <a:rPr lang="en-GB" sz="3800" i="1" dirty="0" err="1"/>
              <a:t>Butser</a:t>
            </a:r>
            <a:r>
              <a:rPr lang="en-GB" sz="3800" i="1" dirty="0"/>
              <a:t> Ancient Farm</a:t>
            </a:r>
            <a:r>
              <a:rPr lang="en-GB" sz="3200" dirty="0"/>
              <a:t>: Spring term</a:t>
            </a:r>
          </a:p>
          <a:p>
            <a:r>
              <a:rPr lang="en-GB" sz="3800" i="1" dirty="0"/>
              <a:t>Gurdwara</a:t>
            </a:r>
            <a:r>
              <a:rPr lang="en-GB" sz="3200" i="1" dirty="0"/>
              <a:t>: </a:t>
            </a:r>
            <a:r>
              <a:rPr lang="en-GB" sz="3200" dirty="0"/>
              <a:t>Summer term</a:t>
            </a:r>
          </a:p>
          <a:p>
            <a:endParaRPr lang="en-GB" sz="3200" dirty="0"/>
          </a:p>
          <a:p>
            <a:r>
              <a:rPr lang="en-GB" sz="4700" dirty="0"/>
              <a:t>Any help VERY welcome. Sign up sheet on way out. </a:t>
            </a:r>
          </a:p>
        </p:txBody>
      </p:sp>
    </p:spTree>
    <p:extLst>
      <p:ext uri="{BB962C8B-B14F-4D97-AF65-F5344CB8AC3E}">
        <p14:creationId xmlns:p14="http://schemas.microsoft.com/office/powerpoint/2010/main" val="417755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DCF830-1EC5-8E58-143E-83358546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667" y="2942914"/>
            <a:ext cx="5458838" cy="1325563"/>
          </a:xfrm>
        </p:spPr>
        <p:txBody>
          <a:bodyPr>
            <a:normAutofit/>
          </a:bodyPr>
          <a:lstStyle/>
          <a:p>
            <a:r>
              <a:rPr lang="en-GB" dirty="0"/>
              <a:t>Any Questions?</a:t>
            </a:r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9" name="Graphic 6" descr="Help">
            <a:extLst>
              <a:ext uri="{FF2B5EF4-FFF2-40B4-BE49-F238E27FC236}">
                <a16:creationId xmlns:a16="http://schemas.microsoft.com/office/drawing/2014/main" id="{EDCC1DCD-B547-A3CD-1165-0A7335FCC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403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E6951F-D66D-D9F2-29ED-CEA0F97EC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 typical day at Oaklands Junior School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99F903B-9E07-80FE-5679-06663BDC1A17}"/>
              </a:ext>
            </a:extLst>
          </p:cNvPr>
          <p:cNvGrpSpPr/>
          <p:nvPr/>
        </p:nvGrpSpPr>
        <p:grpSpPr>
          <a:xfrm>
            <a:off x="4231053" y="359932"/>
            <a:ext cx="6966246" cy="6182697"/>
            <a:chOff x="3625969" y="324405"/>
            <a:chExt cx="6966246" cy="6182697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4079A72-827C-3095-9E37-1263A2F82683}"/>
                </a:ext>
              </a:extLst>
            </p:cNvPr>
            <p:cNvCxnSpPr/>
            <p:nvPr/>
          </p:nvCxnSpPr>
          <p:spPr>
            <a:xfrm>
              <a:off x="9588882" y="811372"/>
              <a:ext cx="25672" cy="4903265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1C840A14-D246-5455-2F05-FDF1A7BA5A31}"/>
                </a:ext>
              </a:extLst>
            </p:cNvPr>
            <p:cNvCxnSpPr/>
            <p:nvPr/>
          </p:nvCxnSpPr>
          <p:spPr>
            <a:xfrm>
              <a:off x="4606714" y="868061"/>
              <a:ext cx="0" cy="5635324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E3E9F73-8759-0E16-2A17-3DF6E1A249AA}"/>
                </a:ext>
              </a:extLst>
            </p:cNvPr>
            <p:cNvSpPr txBox="1"/>
            <p:nvPr/>
          </p:nvSpPr>
          <p:spPr>
            <a:xfrm>
              <a:off x="3646305" y="461020"/>
              <a:ext cx="1955321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Morning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91184F4-E76B-975E-37AB-9FB6840FE463}"/>
                </a:ext>
              </a:extLst>
            </p:cNvPr>
            <p:cNvSpPr txBox="1"/>
            <p:nvPr/>
          </p:nvSpPr>
          <p:spPr>
            <a:xfrm>
              <a:off x="3625969" y="1560926"/>
              <a:ext cx="1989826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Morning activity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330241D-4307-1486-25B4-1D876BF55921}"/>
                </a:ext>
              </a:extLst>
            </p:cNvPr>
            <p:cNvSpPr txBox="1"/>
            <p:nvPr/>
          </p:nvSpPr>
          <p:spPr>
            <a:xfrm>
              <a:off x="4055033" y="2223508"/>
              <a:ext cx="1092679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English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C50E880-F472-340D-1859-5A00378B18FD}"/>
                </a:ext>
              </a:extLst>
            </p:cNvPr>
            <p:cNvSpPr txBox="1"/>
            <p:nvPr/>
          </p:nvSpPr>
          <p:spPr>
            <a:xfrm>
              <a:off x="4155675" y="3514758"/>
              <a:ext cx="891397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/>
                <a:t>BREAK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847BF62-815E-C5A0-0DA4-96F808CF16EF}"/>
                </a:ext>
              </a:extLst>
            </p:cNvPr>
            <p:cNvSpPr txBox="1"/>
            <p:nvPr/>
          </p:nvSpPr>
          <p:spPr>
            <a:xfrm>
              <a:off x="3959732" y="2852176"/>
              <a:ext cx="1328468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Assembly 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B0B501A-BD42-BAAA-A45E-FA6C7B462B12}"/>
                </a:ext>
              </a:extLst>
            </p:cNvPr>
            <p:cNvSpPr txBox="1"/>
            <p:nvPr/>
          </p:nvSpPr>
          <p:spPr>
            <a:xfrm>
              <a:off x="4172949" y="4183713"/>
              <a:ext cx="856851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Maths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B4EC370-45F4-2317-A239-CB1186226B6B}"/>
                </a:ext>
              </a:extLst>
            </p:cNvPr>
            <p:cNvSpPr txBox="1"/>
            <p:nvPr/>
          </p:nvSpPr>
          <p:spPr>
            <a:xfrm>
              <a:off x="4055033" y="5529971"/>
              <a:ext cx="1028801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LUNCH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1D09093-BB8E-C956-4E88-AB0DD55C0D19}"/>
                </a:ext>
              </a:extLst>
            </p:cNvPr>
            <p:cNvSpPr txBox="1"/>
            <p:nvPr/>
          </p:nvSpPr>
          <p:spPr>
            <a:xfrm>
              <a:off x="8777897" y="1075427"/>
              <a:ext cx="1621971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Quiet Reading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04A1DD1-0AF0-1252-79D2-93BD5F46E0A6}"/>
                </a:ext>
              </a:extLst>
            </p:cNvPr>
            <p:cNvSpPr txBox="1"/>
            <p:nvPr/>
          </p:nvSpPr>
          <p:spPr>
            <a:xfrm>
              <a:off x="8636894" y="5029774"/>
              <a:ext cx="1955321" cy="147732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End of the day: 3:20</a:t>
              </a:r>
            </a:p>
            <a:p>
              <a:pPr algn="ctr"/>
              <a:endParaRPr lang="en-GB" i="1" dirty="0"/>
            </a:p>
            <a:p>
              <a:pPr algn="ctr"/>
              <a:r>
                <a:rPr lang="en-GB" b="1" i="1" u="sng" dirty="0"/>
                <a:t>Please stand in the same place!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B2A3D6-5ED6-83AA-CE71-4E12466A090E}"/>
                </a:ext>
              </a:extLst>
            </p:cNvPr>
            <p:cNvSpPr txBox="1"/>
            <p:nvPr/>
          </p:nvSpPr>
          <p:spPr>
            <a:xfrm>
              <a:off x="8847010" y="1747346"/>
              <a:ext cx="1483743" cy="64633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Foundation subject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D7F40AC-8E25-29E7-C374-30E803E1106B}"/>
                </a:ext>
              </a:extLst>
            </p:cNvPr>
            <p:cNvSpPr txBox="1"/>
            <p:nvPr/>
          </p:nvSpPr>
          <p:spPr>
            <a:xfrm>
              <a:off x="3910261" y="4856842"/>
              <a:ext cx="1382229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Class Read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249A0AD-23A7-76EB-82E7-EBE0A820A7A1}"/>
                </a:ext>
              </a:extLst>
            </p:cNvPr>
            <p:cNvSpPr txBox="1"/>
            <p:nvPr/>
          </p:nvSpPr>
          <p:spPr>
            <a:xfrm>
              <a:off x="8636894" y="324405"/>
              <a:ext cx="1955321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Afternoon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7517B0-03B2-5919-8F13-477DCC882E60}"/>
                </a:ext>
              </a:extLst>
            </p:cNvPr>
            <p:cNvSpPr txBox="1"/>
            <p:nvPr/>
          </p:nvSpPr>
          <p:spPr>
            <a:xfrm>
              <a:off x="4055033" y="959318"/>
              <a:ext cx="1017975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Come in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9B2F5E7-FA59-7D25-27C4-29EEC4A10D2F}"/>
                </a:ext>
              </a:extLst>
            </p:cNvPr>
            <p:cNvSpPr txBox="1"/>
            <p:nvPr/>
          </p:nvSpPr>
          <p:spPr>
            <a:xfrm>
              <a:off x="8897766" y="2663531"/>
              <a:ext cx="1382229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Daily Mile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ABAF2C6-B4C9-61CE-408D-E95D4EEA9EE0}"/>
                </a:ext>
              </a:extLst>
            </p:cNvPr>
            <p:cNvSpPr txBox="1"/>
            <p:nvPr/>
          </p:nvSpPr>
          <p:spPr>
            <a:xfrm>
              <a:off x="8847008" y="3337051"/>
              <a:ext cx="1483743" cy="120032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Foundation subject continued or new subject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247570F5-95FC-091D-9C93-DBAE55E76B68}"/>
                </a:ext>
              </a:extLst>
            </p:cNvPr>
            <p:cNvCxnSpPr/>
            <p:nvPr/>
          </p:nvCxnSpPr>
          <p:spPr>
            <a:xfrm>
              <a:off x="5147712" y="1075427"/>
              <a:ext cx="867776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C3EE9FE-EAB5-53FD-0C56-E0E9F68E0C6C}"/>
                </a:ext>
              </a:extLst>
            </p:cNvPr>
            <p:cNvSpPr txBox="1"/>
            <p:nvPr/>
          </p:nvSpPr>
          <p:spPr>
            <a:xfrm>
              <a:off x="6013027" y="588174"/>
              <a:ext cx="1356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Hand in reading diary, any homework &amp; letters.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FA004DD-3892-1292-230B-78341C103187}"/>
                </a:ext>
              </a:extLst>
            </p:cNvPr>
            <p:cNvCxnSpPr/>
            <p:nvPr/>
          </p:nvCxnSpPr>
          <p:spPr>
            <a:xfrm flipH="1" flipV="1">
              <a:off x="7945205" y="2848197"/>
              <a:ext cx="906553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9510550-4665-688E-9C6A-5501EC885589}"/>
                </a:ext>
              </a:extLst>
            </p:cNvPr>
            <p:cNvSpPr txBox="1"/>
            <p:nvPr/>
          </p:nvSpPr>
          <p:spPr>
            <a:xfrm>
              <a:off x="6988584" y="2356392"/>
              <a:ext cx="13560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Try to do this most days, weather permitting.</a:t>
              </a: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A23CABC-EA26-0C1A-084E-7441130D9F44}"/>
                </a:ext>
              </a:extLst>
            </p:cNvPr>
            <p:cNvCxnSpPr>
              <a:cxnSpLocks/>
            </p:cNvCxnSpPr>
            <p:nvPr/>
          </p:nvCxnSpPr>
          <p:spPr>
            <a:xfrm>
              <a:off x="5615795" y="1747346"/>
              <a:ext cx="397232" cy="36844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F434B0B-CEBE-C20D-F99D-7E2E46E8E5EC}"/>
                </a:ext>
              </a:extLst>
            </p:cNvPr>
            <p:cNvSpPr txBox="1"/>
            <p:nvPr/>
          </p:nvSpPr>
          <p:spPr>
            <a:xfrm>
              <a:off x="5551833" y="2115786"/>
              <a:ext cx="89575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Spellings, Grammar</a:t>
              </a:r>
            </a:p>
            <a:p>
              <a:r>
                <a:rPr lang="en-GB" sz="1400" dirty="0"/>
                <a:t>Phonics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969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577E5-5A35-16AF-CF78-61D29517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/>
              <a:t>Year 3 Curriculum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6396-123C-920A-961C-43BAA95BF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269" y="1690688"/>
            <a:ext cx="10515600" cy="4351338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GB" b="1" dirty="0"/>
              <a:t>English</a:t>
            </a:r>
          </a:p>
          <a:p>
            <a:r>
              <a:rPr lang="en-GB" dirty="0"/>
              <a:t>Phonics</a:t>
            </a:r>
          </a:p>
          <a:p>
            <a:r>
              <a:rPr lang="en-GB" dirty="0"/>
              <a:t>Grammar</a:t>
            </a:r>
          </a:p>
          <a:p>
            <a:r>
              <a:rPr lang="en-GB" dirty="0"/>
              <a:t>Spellings</a:t>
            </a:r>
          </a:p>
          <a:p>
            <a:r>
              <a:rPr lang="en-GB" dirty="0"/>
              <a:t>Joined Handwriting</a:t>
            </a:r>
          </a:p>
          <a:p>
            <a:r>
              <a:rPr lang="en-GB" dirty="0"/>
              <a:t>Reading VIPERS</a:t>
            </a:r>
          </a:p>
          <a:p>
            <a:r>
              <a:rPr lang="en-GB" dirty="0"/>
              <a:t>Writing in different styles for different Purposes</a:t>
            </a:r>
          </a:p>
          <a:p>
            <a:pPr marL="0" indent="0">
              <a:buNone/>
            </a:pPr>
            <a:r>
              <a:rPr lang="en-GB" b="1" dirty="0"/>
              <a:t>Maths</a:t>
            </a:r>
          </a:p>
          <a:p>
            <a:r>
              <a:rPr lang="en-GB" dirty="0"/>
              <a:t>Times Tables &amp; Division Facts</a:t>
            </a:r>
          </a:p>
          <a:p>
            <a:r>
              <a:rPr lang="en-GB" dirty="0"/>
              <a:t>Formal written methods</a:t>
            </a:r>
          </a:p>
          <a:p>
            <a:r>
              <a:rPr lang="en-GB" dirty="0"/>
              <a:t>Mental Maths</a:t>
            </a:r>
          </a:p>
          <a:p>
            <a:r>
              <a:rPr lang="en-GB" dirty="0"/>
              <a:t>Problem Solving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Foundation</a:t>
            </a:r>
          </a:p>
          <a:p>
            <a:r>
              <a:rPr lang="en-GB" dirty="0"/>
              <a:t>A </a:t>
            </a:r>
            <a:r>
              <a:rPr lang="en-GB" b="1" dirty="0"/>
              <a:t>Curriculum Booklet </a:t>
            </a:r>
            <a:r>
              <a:rPr lang="en-GB" dirty="0"/>
              <a:t>will be available on the school website.</a:t>
            </a:r>
          </a:p>
        </p:txBody>
      </p:sp>
    </p:spTree>
    <p:extLst>
      <p:ext uri="{BB962C8B-B14F-4D97-AF65-F5344CB8AC3E}">
        <p14:creationId xmlns:p14="http://schemas.microsoft.com/office/powerpoint/2010/main" val="50962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A0C1-4C79-4529-9A79-D02E1E223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Helping your child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F53C-1B19-43EC-B208-88E52C7F5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7470" cy="4613012"/>
          </a:xfrm>
        </p:spPr>
        <p:txBody>
          <a:bodyPr>
            <a:normAutofit/>
          </a:bodyPr>
          <a:lstStyle/>
          <a:p>
            <a:r>
              <a:rPr lang="en-GB" sz="3600" dirty="0"/>
              <a:t>You will make the biggest impact!</a:t>
            </a:r>
          </a:p>
          <a:p>
            <a:r>
              <a:rPr lang="en-GB" sz="3600" dirty="0"/>
              <a:t>Reading with your child and listening to them read.</a:t>
            </a:r>
          </a:p>
          <a:p>
            <a:r>
              <a:rPr lang="en-GB" sz="3600" dirty="0"/>
              <a:t>Practical maths, including telling time.</a:t>
            </a:r>
          </a:p>
          <a:p>
            <a:r>
              <a:rPr lang="en-GB" sz="3600" dirty="0"/>
              <a:t>Follow up interventions from school:</a:t>
            </a:r>
          </a:p>
          <a:p>
            <a:pPr lvl="1"/>
            <a:r>
              <a:rPr lang="en-GB" sz="3200" dirty="0" err="1"/>
              <a:t>Nessy</a:t>
            </a:r>
            <a:endParaRPr lang="en-GB" sz="3200" dirty="0"/>
          </a:p>
          <a:p>
            <a:pPr lvl="1"/>
            <a:r>
              <a:rPr lang="en-GB" sz="3200" dirty="0"/>
              <a:t>Y2 check up test results.</a:t>
            </a:r>
          </a:p>
          <a:p>
            <a:pPr lvl="1"/>
            <a:r>
              <a:rPr lang="en-GB" sz="3200" dirty="0">
                <a:hlinkClick r:id="rId2" action="ppaction://hlinkfile"/>
              </a:rPr>
              <a:t>Weekly Times Tables Test examples</a:t>
            </a:r>
            <a:endParaRPr lang="en-GB" sz="3200" dirty="0"/>
          </a:p>
          <a:p>
            <a:r>
              <a:rPr lang="en-GB" sz="3600" dirty="0"/>
              <a:t>Videos and resources on OJS website.</a:t>
            </a:r>
          </a:p>
        </p:txBody>
      </p:sp>
    </p:spTree>
    <p:extLst>
      <p:ext uri="{BB962C8B-B14F-4D97-AF65-F5344CB8AC3E}">
        <p14:creationId xmlns:p14="http://schemas.microsoft.com/office/powerpoint/2010/main" val="181892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577E5-5A35-16AF-CF78-61D29517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/>
              <a:t>Uniform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6396-123C-920A-961C-43BAA95BF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164" y="1533033"/>
            <a:ext cx="9993542" cy="4892992"/>
          </a:xfrm>
        </p:spPr>
        <p:txBody>
          <a:bodyPr numCol="1">
            <a:normAutofit/>
          </a:bodyPr>
          <a:lstStyle/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long hair tied back 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Discreet hair band / hair ties (school colours)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Black shoes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Thin cotton shirts tucked in (polo shirts can be out)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nail varnish or writing on hands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Discreet stud earrings</a:t>
            </a:r>
          </a:p>
          <a:p>
            <a:pPr>
              <a:defRPr/>
            </a:pP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other jewellery (watches &amp; Fitbits allowed – no beeping please and taken off for PE)</a:t>
            </a:r>
          </a:p>
        </p:txBody>
      </p:sp>
    </p:spTree>
    <p:extLst>
      <p:ext uri="{BB962C8B-B14F-4D97-AF65-F5344CB8AC3E}">
        <p14:creationId xmlns:p14="http://schemas.microsoft.com/office/powerpoint/2010/main" val="426119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577E5-5A35-16AF-CF78-61D29517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/>
              <a:t>Equipment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46396-123C-920A-961C-43BAA95BF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733" y="1690688"/>
            <a:ext cx="10088135" cy="4575968"/>
          </a:xfrm>
        </p:spPr>
        <p:txBody>
          <a:bodyPr numCol="1">
            <a:normAutofit fontScale="92500" lnSpcReduction="10000"/>
          </a:bodyPr>
          <a:lstStyle/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 old T-shirt or adult shirt for art work.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 kit:</a:t>
            </a:r>
          </a:p>
          <a:p>
            <a:pPr lvl="1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Trainers are preferable. </a:t>
            </a:r>
          </a:p>
          <a:p>
            <a:pPr lvl="1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School jumper even on PE day.</a:t>
            </a:r>
          </a:p>
          <a:p>
            <a:pPr lvl="1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Surgical tape if earrings can’t be removed. </a:t>
            </a:r>
          </a:p>
          <a:p>
            <a:pPr lvl="1"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Long hair (boys &amp; girls) to be tied back. 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Spare socks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Sun hat in the summer would be welcome.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bottle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Break-time healthy snack – fruit/veg/water</a:t>
            </a:r>
          </a:p>
          <a:p>
            <a:pPr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Headphones for IT</a:t>
            </a:r>
          </a:p>
        </p:txBody>
      </p:sp>
    </p:spTree>
    <p:extLst>
      <p:ext uri="{BB962C8B-B14F-4D97-AF65-F5344CB8AC3E}">
        <p14:creationId xmlns:p14="http://schemas.microsoft.com/office/powerpoint/2010/main" val="297626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54EB5-452D-B49F-C096-AD00F365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797011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Please name everything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4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3FF45-4CA1-3E7B-8193-07A55DEAC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b="1" u="sng" dirty="0"/>
              <a:t>Homework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56851-BEBB-8D34-13D0-5F5FF13A5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GB" sz="2600" dirty="0"/>
              <a:t>Weekly spellings – out on </a:t>
            </a:r>
            <a:r>
              <a:rPr lang="en-GB" sz="2600" i="1" dirty="0"/>
              <a:t>Thursday </a:t>
            </a:r>
            <a:r>
              <a:rPr lang="en-GB" sz="2600" dirty="0"/>
              <a:t>and due in following Tuesday</a:t>
            </a:r>
          </a:p>
          <a:p>
            <a:r>
              <a:rPr lang="en-GB" sz="2600" dirty="0"/>
              <a:t>Reading 5x week – recorded in diary. Books changed TWICE a week. </a:t>
            </a:r>
          </a:p>
          <a:p>
            <a:r>
              <a:rPr lang="en-GB" sz="2600" dirty="0"/>
              <a:t>Alternate Maths/English homework set through Teams from Oct half term</a:t>
            </a:r>
          </a:p>
          <a:p>
            <a:r>
              <a:rPr lang="en-GB" sz="2600" dirty="0"/>
              <a:t>Please work on children being able to spell/type their surnames to assist logging on.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A0305FCB-E354-C072-9EB4-D5C43C318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7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252C07-B421-CBFF-95EB-DC2EB794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u="sng" dirty="0"/>
              <a:t>Communication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1CFC-CC16-C26F-1763-3118D538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839"/>
            <a:ext cx="10666863" cy="47712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In person:</a:t>
            </a:r>
          </a:p>
          <a:p>
            <a:pPr marL="0" indent="0">
              <a:buNone/>
            </a:pPr>
            <a:r>
              <a:rPr lang="en-GB" dirty="0"/>
              <a:t>Class teachers will escort children to the playground. Once we’ve ensured all children have an adult, please feel free to talk to us then.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Written:</a:t>
            </a:r>
          </a:p>
          <a:p>
            <a:pPr marL="0" indent="0">
              <a:buNone/>
            </a:pPr>
            <a:r>
              <a:rPr lang="en-GB" dirty="0"/>
              <a:t>Homework diaries</a:t>
            </a:r>
          </a:p>
          <a:p>
            <a:pPr marL="0" indent="0">
              <a:buNone/>
            </a:pPr>
            <a:r>
              <a:rPr lang="en-GB" dirty="0"/>
              <a:t>Email </a:t>
            </a:r>
            <a:r>
              <a:rPr lang="en-GB"/>
              <a:t>– admin: </a:t>
            </a:r>
            <a:r>
              <a:rPr lang="en-GB" dirty="0">
                <a:hlinkClick r:id="rId2"/>
              </a:rPr>
              <a:t>admin@oaklands-jun.wokingham.sch.uk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Any concerns or issues:</a:t>
            </a:r>
          </a:p>
          <a:p>
            <a:pPr marL="514350" indent="-514350">
              <a:buAutoNum type="arabicPeriod"/>
            </a:pPr>
            <a:r>
              <a:rPr lang="en-GB" dirty="0"/>
              <a:t>Class Teacher</a:t>
            </a:r>
          </a:p>
          <a:p>
            <a:pPr marL="514350" indent="-514350">
              <a:buAutoNum type="arabicPeriod"/>
            </a:pPr>
            <a:r>
              <a:rPr lang="en-GB" dirty="0"/>
              <a:t>Lower KS2 Leader – Mr Lee</a:t>
            </a:r>
          </a:p>
          <a:p>
            <a:pPr marL="514350" indent="-514350">
              <a:buAutoNum type="arabicPeriod"/>
            </a:pPr>
            <a:r>
              <a:rPr lang="en-GB" dirty="0"/>
              <a:t>Deputy Head – Mr Holland</a:t>
            </a:r>
          </a:p>
          <a:p>
            <a:pPr marL="514350" indent="-514350">
              <a:buAutoNum type="arabicPeriod"/>
            </a:pPr>
            <a:r>
              <a:rPr lang="en-GB" dirty="0"/>
              <a:t>Headteacher – Mrs West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D4E0B17-9369-3F95-82FC-7496C0A10FDE}"/>
              </a:ext>
            </a:extLst>
          </p:cNvPr>
          <p:cNvSpPr/>
          <p:nvPr/>
        </p:nvSpPr>
        <p:spPr>
          <a:xfrm>
            <a:off x="7936173" y="4421875"/>
            <a:ext cx="3851380" cy="17892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Please note:</a:t>
            </a:r>
          </a:p>
          <a:p>
            <a:pPr algn="ctr"/>
            <a:r>
              <a:rPr lang="en-GB" b="1" dirty="0"/>
              <a:t>For specific concerns about academic or day-to-day worries, the best person to contact is the class teacher.</a:t>
            </a:r>
          </a:p>
        </p:txBody>
      </p:sp>
    </p:spTree>
    <p:extLst>
      <p:ext uri="{BB962C8B-B14F-4D97-AF65-F5344CB8AC3E}">
        <p14:creationId xmlns:p14="http://schemas.microsoft.com/office/powerpoint/2010/main" val="319137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557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Welcome to Year 3</vt:lpstr>
      <vt:lpstr>A typical day at Oaklands Junior School </vt:lpstr>
      <vt:lpstr>Year 3 Curriculum</vt:lpstr>
      <vt:lpstr>Helping your child</vt:lpstr>
      <vt:lpstr>Uniform</vt:lpstr>
      <vt:lpstr>Equipment</vt:lpstr>
      <vt:lpstr>Please name everything</vt:lpstr>
      <vt:lpstr>Homework</vt:lpstr>
      <vt:lpstr>Communication</vt:lpstr>
      <vt:lpstr>Dates for the diary &amp; help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to Year 3</dc:title>
  <dc:creator>Jessica McComish</dc:creator>
  <cp:lastModifiedBy>Stuart Lee</cp:lastModifiedBy>
  <cp:revision>30</cp:revision>
  <dcterms:created xsi:type="dcterms:W3CDTF">2022-06-27T14:11:48Z</dcterms:created>
  <dcterms:modified xsi:type="dcterms:W3CDTF">2022-09-14T09:26:20Z</dcterms:modified>
</cp:coreProperties>
</file>