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6" r:id="rId2"/>
    <p:sldId id="257" r:id="rId3"/>
    <p:sldId id="258" r:id="rId4"/>
    <p:sldId id="262" r:id="rId5"/>
    <p:sldId id="259" r:id="rId6"/>
    <p:sldId id="263" r:id="rId7"/>
    <p:sldId id="260" r:id="rId8"/>
    <p:sldId id="261" r:id="rId9"/>
    <p:sldId id="283" r:id="rId10"/>
    <p:sldId id="274" r:id="rId11"/>
    <p:sldId id="284" r:id="rId12"/>
    <p:sldId id="275" r:id="rId13"/>
    <p:sldId id="282" r:id="rId14"/>
    <p:sldId id="277" r:id="rId1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1634" autoAdjust="0"/>
  </p:normalViewPr>
  <p:slideViewPr>
    <p:cSldViewPr snapToGrid="0">
      <p:cViewPr varScale="1">
        <p:scale>
          <a:sx n="52" d="100"/>
          <a:sy n="52" d="100"/>
        </p:scale>
        <p:origin x="13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0" cy="495029"/>
          </a:xfrm>
          <a:prstGeom prst="rect">
            <a:avLst/>
          </a:prstGeom>
        </p:spPr>
        <p:txBody>
          <a:bodyPr vert="horz" lIns="90882" tIns="45441" rIns="90882" bIns="45441" rtlCol="0"/>
          <a:lstStyle>
            <a:lvl1pPr algn="l">
              <a:defRPr sz="1200"/>
            </a:lvl1pPr>
          </a:lstStyle>
          <a:p>
            <a:endParaRPr lang="en-US"/>
          </a:p>
        </p:txBody>
      </p:sp>
      <p:sp>
        <p:nvSpPr>
          <p:cNvPr id="3" name="Date Placeholder 2"/>
          <p:cNvSpPr>
            <a:spLocks noGrp="1"/>
          </p:cNvSpPr>
          <p:nvPr>
            <p:ph type="dt" sz="quarter" idx="1"/>
          </p:nvPr>
        </p:nvSpPr>
        <p:spPr>
          <a:xfrm>
            <a:off x="3815375" y="0"/>
            <a:ext cx="2918830" cy="495029"/>
          </a:xfrm>
          <a:prstGeom prst="rect">
            <a:avLst/>
          </a:prstGeom>
        </p:spPr>
        <p:txBody>
          <a:bodyPr vert="horz" lIns="90882" tIns="45441" rIns="90882" bIns="45441" rtlCol="0"/>
          <a:lstStyle>
            <a:lvl1pPr algn="r">
              <a:defRPr sz="1200"/>
            </a:lvl1pPr>
          </a:lstStyle>
          <a:p>
            <a:fld id="{E7AD7BDC-08B5-4AF6-9A39-A2AA4EE39C6A}" type="datetimeFigureOut">
              <a:rPr lang="en-US" smtClean="0"/>
              <a:t>2/7/2019</a:t>
            </a:fld>
            <a:endParaRPr lang="en-US"/>
          </a:p>
        </p:txBody>
      </p:sp>
      <p:sp>
        <p:nvSpPr>
          <p:cNvPr id="4" name="Footer Placeholder 3"/>
          <p:cNvSpPr>
            <a:spLocks noGrp="1"/>
          </p:cNvSpPr>
          <p:nvPr>
            <p:ph type="ftr" sz="quarter" idx="2"/>
          </p:nvPr>
        </p:nvSpPr>
        <p:spPr>
          <a:xfrm>
            <a:off x="2" y="9371287"/>
            <a:ext cx="2918830" cy="495028"/>
          </a:xfrm>
          <a:prstGeom prst="rect">
            <a:avLst/>
          </a:prstGeom>
        </p:spPr>
        <p:txBody>
          <a:bodyPr vert="horz" lIns="90882" tIns="45441" rIns="90882" bIns="45441" rtlCol="0" anchor="b"/>
          <a:lstStyle>
            <a:lvl1pPr algn="l">
              <a:defRPr sz="1200"/>
            </a:lvl1pPr>
          </a:lstStyle>
          <a:p>
            <a:endParaRPr lang="en-US"/>
          </a:p>
        </p:txBody>
      </p:sp>
      <p:sp>
        <p:nvSpPr>
          <p:cNvPr id="5" name="Slide Number Placeholder 4"/>
          <p:cNvSpPr>
            <a:spLocks noGrp="1"/>
          </p:cNvSpPr>
          <p:nvPr>
            <p:ph type="sldNum" sz="quarter" idx="3"/>
          </p:nvPr>
        </p:nvSpPr>
        <p:spPr>
          <a:xfrm>
            <a:off x="3815375" y="9371287"/>
            <a:ext cx="2918830" cy="495028"/>
          </a:xfrm>
          <a:prstGeom prst="rect">
            <a:avLst/>
          </a:prstGeom>
        </p:spPr>
        <p:txBody>
          <a:bodyPr vert="horz" lIns="90882" tIns="45441" rIns="90882" bIns="45441" rtlCol="0" anchor="b"/>
          <a:lstStyle>
            <a:lvl1pPr algn="r">
              <a:defRPr sz="1200"/>
            </a:lvl1pPr>
          </a:lstStyle>
          <a:p>
            <a:fld id="{9193A2BF-F8D8-4E51-B083-7E3F1F04F553}" type="slidenum">
              <a:rPr lang="en-US" smtClean="0"/>
              <a:t>‹#›</a:t>
            </a:fld>
            <a:endParaRPr lang="en-US"/>
          </a:p>
        </p:txBody>
      </p:sp>
    </p:spTree>
    <p:extLst>
      <p:ext uri="{BB962C8B-B14F-4D97-AF65-F5344CB8AC3E}">
        <p14:creationId xmlns:p14="http://schemas.microsoft.com/office/powerpoint/2010/main" val="3318603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0" cy="495029"/>
          </a:xfrm>
          <a:prstGeom prst="rect">
            <a:avLst/>
          </a:prstGeom>
        </p:spPr>
        <p:txBody>
          <a:bodyPr vert="horz" lIns="90882" tIns="45441" rIns="90882" bIns="45441" rtlCol="0"/>
          <a:lstStyle>
            <a:lvl1pPr algn="l">
              <a:defRPr sz="1200"/>
            </a:lvl1pPr>
          </a:lstStyle>
          <a:p>
            <a:endParaRPr lang="en-GB"/>
          </a:p>
        </p:txBody>
      </p:sp>
      <p:sp>
        <p:nvSpPr>
          <p:cNvPr id="3" name="Date Placeholder 2"/>
          <p:cNvSpPr>
            <a:spLocks noGrp="1"/>
          </p:cNvSpPr>
          <p:nvPr>
            <p:ph type="dt" idx="1"/>
          </p:nvPr>
        </p:nvSpPr>
        <p:spPr>
          <a:xfrm>
            <a:off x="3815375" y="0"/>
            <a:ext cx="2918830" cy="495029"/>
          </a:xfrm>
          <a:prstGeom prst="rect">
            <a:avLst/>
          </a:prstGeom>
        </p:spPr>
        <p:txBody>
          <a:bodyPr vert="horz" lIns="90882" tIns="45441" rIns="90882" bIns="45441" rtlCol="0"/>
          <a:lstStyle>
            <a:lvl1pPr algn="r">
              <a:defRPr sz="1200"/>
            </a:lvl1pPr>
          </a:lstStyle>
          <a:p>
            <a:fld id="{65938CC2-0C9E-4F03-A242-5B79E6AD6D4D}" type="datetimeFigureOut">
              <a:rPr lang="en-GB" smtClean="0"/>
              <a:t>07/02/2019</a:t>
            </a:fld>
            <a:endParaRPr lang="en-GB"/>
          </a:p>
        </p:txBody>
      </p:sp>
      <p:sp>
        <p:nvSpPr>
          <p:cNvPr id="4" name="Slide Image Placeholder 3"/>
          <p:cNvSpPr>
            <a:spLocks noGrp="1" noRot="1" noChangeAspect="1"/>
          </p:cNvSpPr>
          <p:nvPr>
            <p:ph type="sldImg" idx="2"/>
          </p:nvPr>
        </p:nvSpPr>
        <p:spPr>
          <a:xfrm>
            <a:off x="406400" y="1231900"/>
            <a:ext cx="5922963" cy="3332163"/>
          </a:xfrm>
          <a:prstGeom prst="rect">
            <a:avLst/>
          </a:prstGeom>
          <a:noFill/>
          <a:ln w="12700">
            <a:solidFill>
              <a:prstClr val="black"/>
            </a:solidFill>
          </a:ln>
        </p:spPr>
        <p:txBody>
          <a:bodyPr vert="horz" lIns="90882" tIns="45441" rIns="90882" bIns="45441" rtlCol="0" anchor="ctr"/>
          <a:lstStyle/>
          <a:p>
            <a:endParaRPr lang="en-GB"/>
          </a:p>
        </p:txBody>
      </p:sp>
      <p:sp>
        <p:nvSpPr>
          <p:cNvPr id="5" name="Notes Placeholder 4"/>
          <p:cNvSpPr>
            <a:spLocks noGrp="1"/>
          </p:cNvSpPr>
          <p:nvPr>
            <p:ph type="body" sz="quarter" idx="3"/>
          </p:nvPr>
        </p:nvSpPr>
        <p:spPr>
          <a:xfrm>
            <a:off x="673577" y="4748164"/>
            <a:ext cx="5388610" cy="3884860"/>
          </a:xfrm>
          <a:prstGeom prst="rect">
            <a:avLst/>
          </a:prstGeom>
        </p:spPr>
        <p:txBody>
          <a:bodyPr vert="horz" lIns="90882" tIns="45441" rIns="90882" bIns="4544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371287"/>
            <a:ext cx="2918830" cy="495028"/>
          </a:xfrm>
          <a:prstGeom prst="rect">
            <a:avLst/>
          </a:prstGeom>
        </p:spPr>
        <p:txBody>
          <a:bodyPr vert="horz" lIns="90882" tIns="45441" rIns="90882" bIns="45441" rtlCol="0" anchor="b"/>
          <a:lstStyle>
            <a:lvl1pPr algn="l">
              <a:defRPr sz="1200"/>
            </a:lvl1pPr>
          </a:lstStyle>
          <a:p>
            <a:endParaRPr lang="en-GB"/>
          </a:p>
        </p:txBody>
      </p:sp>
      <p:sp>
        <p:nvSpPr>
          <p:cNvPr id="7" name="Slide Number Placeholder 6"/>
          <p:cNvSpPr>
            <a:spLocks noGrp="1"/>
          </p:cNvSpPr>
          <p:nvPr>
            <p:ph type="sldNum" sz="quarter" idx="5"/>
          </p:nvPr>
        </p:nvSpPr>
        <p:spPr>
          <a:xfrm>
            <a:off x="3815375" y="9371287"/>
            <a:ext cx="2918830" cy="495028"/>
          </a:xfrm>
          <a:prstGeom prst="rect">
            <a:avLst/>
          </a:prstGeom>
        </p:spPr>
        <p:txBody>
          <a:bodyPr vert="horz" lIns="90882" tIns="45441" rIns="90882" bIns="45441" rtlCol="0" anchor="b"/>
          <a:lstStyle>
            <a:lvl1pPr algn="r">
              <a:defRPr sz="1200"/>
            </a:lvl1pPr>
          </a:lstStyle>
          <a:p>
            <a:fld id="{EF91DA5D-AA4F-4FAF-B1B4-925C49D31C51}" type="slidenum">
              <a:rPr lang="en-GB" smtClean="0"/>
              <a:t>‹#›</a:t>
            </a:fld>
            <a:endParaRPr lang="en-GB"/>
          </a:p>
        </p:txBody>
      </p:sp>
    </p:spTree>
    <p:extLst>
      <p:ext uri="{BB962C8B-B14F-4D97-AF65-F5344CB8AC3E}">
        <p14:creationId xmlns:p14="http://schemas.microsoft.com/office/powerpoint/2010/main" val="203704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endParaRPr lang="en-GB" dirty="0"/>
          </a:p>
        </p:txBody>
      </p:sp>
      <p:sp>
        <p:nvSpPr>
          <p:cNvPr id="4" name="Slide Number Placeholder 3"/>
          <p:cNvSpPr>
            <a:spLocks noGrp="1"/>
          </p:cNvSpPr>
          <p:nvPr>
            <p:ph type="sldNum" sz="quarter" idx="10"/>
          </p:nvPr>
        </p:nvSpPr>
        <p:spPr/>
        <p:txBody>
          <a:bodyPr/>
          <a:lstStyle/>
          <a:p>
            <a:fld id="{EF91DA5D-AA4F-4FAF-B1B4-925C49D31C51}" type="slidenum">
              <a:rPr lang="en-GB" smtClean="0"/>
              <a:t>1</a:t>
            </a:fld>
            <a:endParaRPr lang="en-GB"/>
          </a:p>
        </p:txBody>
      </p:sp>
    </p:spTree>
    <p:extLst>
      <p:ext uri="{BB962C8B-B14F-4D97-AF65-F5344CB8AC3E}">
        <p14:creationId xmlns:p14="http://schemas.microsoft.com/office/powerpoint/2010/main" val="1300066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206" indent="-227206">
              <a:buAutoNum type="arabicPeriod"/>
            </a:pPr>
            <a:r>
              <a:rPr lang="en-GB" dirty="0"/>
              <a:t>Talk to class teacher – sometimes the smallest tweak or change or a quiet word can have a huge impact</a:t>
            </a:r>
          </a:p>
          <a:p>
            <a:pPr marL="227206" indent="-227206">
              <a:buAutoNum type="arabicPeriod"/>
            </a:pPr>
            <a:r>
              <a:rPr lang="en-GB" dirty="0"/>
              <a:t>In class support – C Harvey – feelings board description, JL wink/shake of head, register</a:t>
            </a:r>
          </a:p>
          <a:p>
            <a:pPr marL="227206" indent="-227206">
              <a:buAutoNum type="arabicPeriod"/>
            </a:pPr>
            <a:endParaRPr lang="en-GB" dirty="0"/>
          </a:p>
          <a:p>
            <a:pPr marL="227206" indent="-227206">
              <a:buAutoNum type="arabicPeriod"/>
            </a:pPr>
            <a:endParaRPr lang="en-GB" dirty="0"/>
          </a:p>
        </p:txBody>
      </p:sp>
      <p:sp>
        <p:nvSpPr>
          <p:cNvPr id="4" name="Slide Number Placeholder 3"/>
          <p:cNvSpPr>
            <a:spLocks noGrp="1"/>
          </p:cNvSpPr>
          <p:nvPr>
            <p:ph type="sldNum" sz="quarter" idx="5"/>
          </p:nvPr>
        </p:nvSpPr>
        <p:spPr/>
        <p:txBody>
          <a:bodyPr/>
          <a:lstStyle/>
          <a:p>
            <a:fld id="{EF91DA5D-AA4F-4FAF-B1B4-925C49D31C51}" type="slidenum">
              <a:rPr lang="en-GB" smtClean="0"/>
              <a:t>12</a:t>
            </a:fld>
            <a:endParaRPr lang="en-GB"/>
          </a:p>
        </p:txBody>
      </p:sp>
    </p:spTree>
    <p:extLst>
      <p:ext uri="{BB962C8B-B14F-4D97-AF65-F5344CB8AC3E}">
        <p14:creationId xmlns:p14="http://schemas.microsoft.com/office/powerpoint/2010/main" val="195599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91DA5D-AA4F-4FAF-B1B4-925C49D31C51}" type="slidenum">
              <a:rPr lang="en-GB" smtClean="0"/>
              <a:t>13</a:t>
            </a:fld>
            <a:endParaRPr lang="en-GB"/>
          </a:p>
        </p:txBody>
      </p:sp>
    </p:spTree>
    <p:extLst>
      <p:ext uri="{BB962C8B-B14F-4D97-AF65-F5344CB8AC3E}">
        <p14:creationId xmlns:p14="http://schemas.microsoft.com/office/powerpoint/2010/main" val="1946785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91DA5D-AA4F-4FAF-B1B4-925C49D31C51}" type="slidenum">
              <a:rPr lang="en-GB" smtClean="0"/>
              <a:t>14</a:t>
            </a:fld>
            <a:endParaRPr lang="en-GB"/>
          </a:p>
        </p:txBody>
      </p:sp>
    </p:spTree>
    <p:extLst>
      <p:ext uri="{BB962C8B-B14F-4D97-AF65-F5344CB8AC3E}">
        <p14:creationId xmlns:p14="http://schemas.microsoft.com/office/powerpoint/2010/main" val="8238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SIMPLE BUT EFFECTIVE DEFINITION OF GOOD EMOTIONAL HEALTH.  IN CHILDREN AS IN ADULTS NURTURE, PHYSICAL HEALTH AND ENCOURAGEMENT ARE THE BUILDING BLOCKS TO ENSURE</a:t>
            </a:r>
            <a:r>
              <a:rPr lang="en-US" baseline="0" dirty="0" smtClean="0"/>
              <a:t> A SOLID BASE TO DEVELOP GOOD EMOTIONAL HEALTH.</a:t>
            </a:r>
            <a:endParaRPr lang="en-GB" dirty="0"/>
          </a:p>
        </p:txBody>
      </p:sp>
      <p:sp>
        <p:nvSpPr>
          <p:cNvPr id="4" name="Slide Number Placeholder 3"/>
          <p:cNvSpPr>
            <a:spLocks noGrp="1"/>
          </p:cNvSpPr>
          <p:nvPr>
            <p:ph type="sldNum" sz="quarter" idx="10"/>
          </p:nvPr>
        </p:nvSpPr>
        <p:spPr/>
        <p:txBody>
          <a:bodyPr/>
          <a:lstStyle/>
          <a:p>
            <a:fld id="{EF91DA5D-AA4F-4FAF-B1B4-925C49D31C51}" type="slidenum">
              <a:rPr lang="en-GB" smtClean="0"/>
              <a:t>2</a:t>
            </a:fld>
            <a:endParaRPr lang="en-GB"/>
          </a:p>
        </p:txBody>
      </p:sp>
    </p:spTree>
    <p:extLst>
      <p:ext uri="{BB962C8B-B14F-4D97-AF65-F5344CB8AC3E}">
        <p14:creationId xmlns:p14="http://schemas.microsoft.com/office/powerpoint/2010/main" val="340668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Additionally, good friends and encouraging words from adults are all important for helping children develop self confidence, high self-esteem, and a healthy emotional outlook and realistic expectations of life. Resilience is a key factor in a child's ability to cope with change, problems and life's general ups and downs. Promoting strong resilience and independent problem solving skills is one of the most important things a parent can teach their child.</a:t>
            </a:r>
          </a:p>
        </p:txBody>
      </p:sp>
      <p:sp>
        <p:nvSpPr>
          <p:cNvPr id="4" name="Slide Number Placeholder 3"/>
          <p:cNvSpPr>
            <a:spLocks noGrp="1"/>
          </p:cNvSpPr>
          <p:nvPr>
            <p:ph type="sldNum" sz="quarter" idx="10"/>
          </p:nvPr>
        </p:nvSpPr>
        <p:spPr/>
        <p:txBody>
          <a:bodyPr/>
          <a:lstStyle/>
          <a:p>
            <a:fld id="{EF91DA5D-AA4F-4FAF-B1B4-925C49D31C51}" type="slidenum">
              <a:rPr lang="en-GB" smtClean="0"/>
              <a:t>3</a:t>
            </a:fld>
            <a:endParaRPr lang="en-GB"/>
          </a:p>
        </p:txBody>
      </p:sp>
    </p:spTree>
    <p:extLst>
      <p:ext uri="{BB962C8B-B14F-4D97-AF65-F5344CB8AC3E}">
        <p14:creationId xmlns:p14="http://schemas.microsoft.com/office/powerpoint/2010/main" val="425682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 and help your child to understand, express and manage their feelings. It will help them create healthy coping mechanisms;</a:t>
            </a:r>
          </a:p>
          <a:p>
            <a:r>
              <a:rPr lang="en-GB" dirty="0" smtClean="0"/>
              <a:t>Talk about your child’s feelings and try to understand and respect them. This will create a strong bond between you and your child, which will help them feel safe and protected;</a:t>
            </a:r>
          </a:p>
          <a:p>
            <a:r>
              <a:rPr lang="en-GB" dirty="0" smtClean="0"/>
              <a:t>Sometimes these risk factors can seem out of a parent’s or carer’s control. The best solution whenever struggling with these events is to ask for help. Reaching out for help is a sign of strength and the first step to recovery. There are so many great organisations that are not only helpful but also willing to give a hand.</a:t>
            </a:r>
          </a:p>
          <a:p>
            <a:r>
              <a:rPr lang="en-GB" dirty="0" smtClean="0"/>
              <a:t>You can help your child to cope with difficult situations by being supportive;</a:t>
            </a:r>
          </a:p>
          <a:p>
            <a:r>
              <a:rPr lang="en-GB" dirty="0" smtClean="0"/>
              <a:t>Teach and help your child to understand that</a:t>
            </a:r>
            <a:r>
              <a:rPr lang="en-GB" baseline="0" dirty="0" smtClean="0"/>
              <a:t> </a:t>
            </a:r>
            <a:r>
              <a:rPr lang="en-GB" dirty="0" smtClean="0"/>
              <a:t>stress, loss and grief are normal emotions we all go through in life;</a:t>
            </a:r>
          </a:p>
          <a:p>
            <a:r>
              <a:rPr lang="en-GB" dirty="0" smtClean="0"/>
              <a:t>Try to create and maintain routines, as this will create a consistent environment that can help your child feel safe;</a:t>
            </a:r>
          </a:p>
          <a:p>
            <a:r>
              <a:rPr lang="en-GB" dirty="0" smtClean="0"/>
              <a:t>Create and maintain a supportive relationship with close family/ friends, it will create a secure environment for your child;</a:t>
            </a:r>
          </a:p>
          <a:p>
            <a:r>
              <a:rPr lang="en-GB" dirty="0" smtClean="0"/>
              <a:t>Encourage and initiate activities that stimulate your child’s social and emotional skills, such as expressing and managing their emotions. Be on the lookout for fun and interesting ways to stimulate their emotional development;</a:t>
            </a:r>
          </a:p>
          <a:p>
            <a:r>
              <a:rPr lang="en-GB" dirty="0" smtClean="0"/>
              <a:t>Look for opportunities to build partnerships and relationships with other parents and carers to support your child;</a:t>
            </a:r>
          </a:p>
          <a:p>
            <a:r>
              <a:rPr lang="en-GB" dirty="0" smtClean="0"/>
              <a:t>Observe your child’s behaviours and</a:t>
            </a:r>
            <a:r>
              <a:rPr lang="en-GB" baseline="0" dirty="0" smtClean="0"/>
              <a:t> if </a:t>
            </a:r>
            <a:r>
              <a:rPr lang="en-GB" dirty="0" smtClean="0"/>
              <a:t>you notice concerning tendencies, don’t hesitate to ask for help.</a:t>
            </a:r>
          </a:p>
          <a:p>
            <a:endParaRPr lang="en-GB" dirty="0"/>
          </a:p>
        </p:txBody>
      </p:sp>
      <p:sp>
        <p:nvSpPr>
          <p:cNvPr id="4" name="Slide Number Placeholder 3"/>
          <p:cNvSpPr>
            <a:spLocks noGrp="1"/>
          </p:cNvSpPr>
          <p:nvPr>
            <p:ph type="sldNum" sz="quarter" idx="10"/>
          </p:nvPr>
        </p:nvSpPr>
        <p:spPr/>
        <p:txBody>
          <a:bodyPr/>
          <a:lstStyle/>
          <a:p>
            <a:fld id="{EF91DA5D-AA4F-4FAF-B1B4-925C49D31C51}" type="slidenum">
              <a:rPr lang="en-GB" smtClean="0"/>
              <a:t>4</a:t>
            </a:fld>
            <a:endParaRPr lang="en-GB"/>
          </a:p>
        </p:txBody>
      </p:sp>
    </p:spTree>
    <p:extLst>
      <p:ext uri="{BB962C8B-B14F-4D97-AF65-F5344CB8AC3E}">
        <p14:creationId xmlns:p14="http://schemas.microsoft.com/office/powerpoint/2010/main" val="9968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our own reaction to issues is one of high emotion your child may</a:t>
            </a:r>
            <a:r>
              <a:rPr lang="en-US" baseline="0" dirty="0" smtClean="0"/>
              <a:t> learn to </a:t>
            </a:r>
            <a:r>
              <a:rPr lang="en-US" dirty="0" smtClean="0"/>
              <a:t>mimic your behaviours, when a child senses their care giver is anxious or feeling not</a:t>
            </a:r>
            <a:r>
              <a:rPr lang="en-US" baseline="0" dirty="0" smtClean="0"/>
              <a:t> in control it can evoke a feeling of fright, feeling unsafe and unable to scale how big or small a problem actually is. The child that sees a measured, calm reaction from their care giver is far more likely to feel safe and able to manage their own emotions.</a:t>
            </a:r>
          </a:p>
          <a:p>
            <a:r>
              <a:rPr lang="en-US" baseline="0" dirty="0" smtClean="0"/>
              <a:t>Taking care of our own emotional health is so important. Raising young children can be stressful, juggling work life balance, demands on our time and capabilities is hard. Taking time to look after ourselves in the juggling act is vital, it models good practice for our children.</a:t>
            </a:r>
          </a:p>
          <a:p>
            <a:r>
              <a:rPr lang="en-US" baseline="0" dirty="0" smtClean="0"/>
              <a:t>If we trivialize how are children are feeling we miss the chance to</a:t>
            </a:r>
            <a:r>
              <a:rPr lang="en-GB" dirty="0" smtClean="0"/>
              <a:t> let our children know we are interested in and concerned about their specific struggle.  We should invite them to investigate their own emotions and to better understand their source.  By being open and non-judgmental, we encourage our kids to be honest with us.  When they do open up, it is important to react with both compassion and strength. Offering both of these responses helps demonstrate a constructive attitude that our kids can adopt themselves and thereby develop resilience.</a:t>
            </a:r>
          </a:p>
          <a:p>
            <a:r>
              <a:rPr lang="en-GB" dirty="0" smtClean="0"/>
              <a:t>When it comes to influencing our children, just making rules never works, but maintaining an open and equal sense of communication does.  However for this to work, we must be accountable: we have to live up to our word in order to gain our children's trust.  If we invite our children to talk to us honestly, then we are defensive or erratic in our responses, we give them very good reasons NOT to tell us what's really going on in their lives.</a:t>
            </a:r>
          </a:p>
          <a:p>
            <a:r>
              <a:rPr lang="en-GB" dirty="0" smtClean="0"/>
              <a:t>When it comes to spending time with our children, quality is much more important than quantity.  For a child, developing a sense of belonging in</a:t>
            </a:r>
            <a:r>
              <a:rPr lang="en-GB" baseline="0" dirty="0" smtClean="0"/>
              <a:t> early years is important to later development. It raises self worth, confidence and esteem.</a:t>
            </a:r>
          </a:p>
          <a:p>
            <a:r>
              <a:rPr lang="en-GB" dirty="0" smtClean="0"/>
              <a:t>If our children do not feel comfortable talking to us, we must remember that there is no shame in helping them find someone they do trust who they can open up to. Parents can often feel offended that their child will talk to others but not their parent, but it’s common!  Particularly in older children, what is important is that we encourage them to open up to someone and talk rather than internalise</a:t>
            </a:r>
            <a:r>
              <a:rPr lang="en-GB" baseline="0" dirty="0" smtClean="0"/>
              <a:t> their worries.</a:t>
            </a:r>
          </a:p>
          <a:p>
            <a:r>
              <a:rPr lang="en-GB" b="1" i="1" dirty="0"/>
              <a:t>Remember, the goal is not to control the child, but for him or her to learn self-control.</a:t>
            </a:r>
            <a:endParaRPr lang="en-GB" dirty="0"/>
          </a:p>
        </p:txBody>
      </p:sp>
      <p:sp>
        <p:nvSpPr>
          <p:cNvPr id="4" name="Slide Number Placeholder 3"/>
          <p:cNvSpPr>
            <a:spLocks noGrp="1"/>
          </p:cNvSpPr>
          <p:nvPr>
            <p:ph type="sldNum" sz="quarter" idx="10"/>
          </p:nvPr>
        </p:nvSpPr>
        <p:spPr/>
        <p:txBody>
          <a:bodyPr/>
          <a:lstStyle/>
          <a:p>
            <a:fld id="{EF91DA5D-AA4F-4FAF-B1B4-925C49D31C51}" type="slidenum">
              <a:rPr lang="en-GB" smtClean="0"/>
              <a:t>5</a:t>
            </a:fld>
            <a:endParaRPr lang="en-GB"/>
          </a:p>
        </p:txBody>
      </p:sp>
    </p:spTree>
    <p:extLst>
      <p:ext uri="{BB962C8B-B14F-4D97-AF65-F5344CB8AC3E}">
        <p14:creationId xmlns:p14="http://schemas.microsoft.com/office/powerpoint/2010/main" val="264237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 — Embrace failure because everyone fails.</a:t>
            </a:r>
          </a:p>
          <a:p>
            <a:r>
              <a:rPr lang="en-GB" b="1" dirty="0"/>
              <a:t>#2 — Failure makes you dig deeper and reach new understandings.</a:t>
            </a:r>
          </a:p>
          <a:p>
            <a:r>
              <a:rPr lang="en-GB" b="1" dirty="0"/>
              <a:t>#3 — Failure bolsters the mind, making you stronger.</a:t>
            </a:r>
          </a:p>
          <a:p>
            <a:r>
              <a:rPr lang="en-GB" b="1" dirty="0"/>
              <a:t>#4 — Through failure, you learn life lessons that can’t be taught through success.</a:t>
            </a:r>
          </a:p>
          <a:p>
            <a:r>
              <a:rPr lang="en-GB" b="1" dirty="0"/>
              <a:t>#5 — Failure makes you search for new ways to do things.</a:t>
            </a:r>
          </a:p>
          <a:p>
            <a:r>
              <a:rPr lang="en-GB" b="1" dirty="0"/>
              <a:t>#6 — Failure makes you more empathetic to the plight of others.</a:t>
            </a:r>
          </a:p>
          <a:p>
            <a:r>
              <a:rPr lang="en-GB" b="1" dirty="0"/>
              <a:t>#7 — Knowing that it’s okay to fail allows you to take more risks in life.</a:t>
            </a:r>
          </a:p>
          <a:p>
            <a:r>
              <a:rPr lang="en-GB" b="1" dirty="0"/>
              <a:t>#8 — Success tastes far sweeter after failure.</a:t>
            </a:r>
          </a:p>
          <a:p>
            <a:endParaRPr lang="en-GB" dirty="0"/>
          </a:p>
        </p:txBody>
      </p:sp>
      <p:sp>
        <p:nvSpPr>
          <p:cNvPr id="4" name="Slide Number Placeholder 3"/>
          <p:cNvSpPr>
            <a:spLocks noGrp="1"/>
          </p:cNvSpPr>
          <p:nvPr>
            <p:ph type="sldNum" sz="quarter" idx="10"/>
          </p:nvPr>
        </p:nvSpPr>
        <p:spPr/>
        <p:txBody>
          <a:bodyPr/>
          <a:lstStyle/>
          <a:p>
            <a:fld id="{EF91DA5D-AA4F-4FAF-B1B4-925C49D31C51}" type="slidenum">
              <a:rPr lang="en-GB" smtClean="0"/>
              <a:t>6</a:t>
            </a:fld>
            <a:endParaRPr lang="en-GB"/>
          </a:p>
        </p:txBody>
      </p:sp>
    </p:spTree>
    <p:extLst>
      <p:ext uri="{BB962C8B-B14F-4D97-AF65-F5344CB8AC3E}">
        <p14:creationId xmlns:p14="http://schemas.microsoft.com/office/powerpoint/2010/main" val="320875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and referrals regarding the types of services that are available for children may be obtained from:</a:t>
            </a:r>
          </a:p>
          <a:p>
            <a:r>
              <a:rPr lang="en-GB" dirty="0"/>
              <a:t>Mental health professionals- CAMHS</a:t>
            </a:r>
          </a:p>
          <a:p>
            <a:r>
              <a:rPr lang="en-GB" dirty="0"/>
              <a:t>Other professionals such as the child’s doctor </a:t>
            </a:r>
          </a:p>
          <a:p>
            <a:r>
              <a:rPr lang="en-GB" dirty="0"/>
              <a:t>Other families in the community</a:t>
            </a:r>
          </a:p>
          <a:p>
            <a:r>
              <a:rPr lang="en-GB" dirty="0"/>
              <a:t>Family network organizations</a:t>
            </a:r>
          </a:p>
          <a:p>
            <a:r>
              <a:rPr lang="en-GB" dirty="0"/>
              <a:t>Education or special education services</a:t>
            </a:r>
          </a:p>
          <a:p>
            <a:r>
              <a:rPr lang="en-GB" dirty="0"/>
              <a:t>Support groups</a:t>
            </a:r>
          </a:p>
          <a:p>
            <a:r>
              <a:rPr lang="en-GB" dirty="0"/>
              <a:t>Self-help</a:t>
            </a:r>
          </a:p>
        </p:txBody>
      </p:sp>
      <p:sp>
        <p:nvSpPr>
          <p:cNvPr id="4" name="Slide Number Placeholder 3"/>
          <p:cNvSpPr>
            <a:spLocks noGrp="1"/>
          </p:cNvSpPr>
          <p:nvPr>
            <p:ph type="sldNum" sz="quarter" idx="10"/>
          </p:nvPr>
        </p:nvSpPr>
        <p:spPr/>
        <p:txBody>
          <a:bodyPr/>
          <a:lstStyle/>
          <a:p>
            <a:fld id="{EF91DA5D-AA4F-4FAF-B1B4-925C49D31C51}" type="slidenum">
              <a:rPr lang="en-GB" smtClean="0"/>
              <a:t>7</a:t>
            </a:fld>
            <a:endParaRPr lang="en-GB"/>
          </a:p>
        </p:txBody>
      </p:sp>
    </p:spTree>
    <p:extLst>
      <p:ext uri="{BB962C8B-B14F-4D97-AF65-F5344CB8AC3E}">
        <p14:creationId xmlns:p14="http://schemas.microsoft.com/office/powerpoint/2010/main" val="51572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BELIEVE YOUR CHILD IS SUFFERING WITH A MENTAL HEALTH DISORDER YOU MAY CONSIDER A REFERRAL TO CAMHS.</a:t>
            </a:r>
            <a:endParaRPr lang="en-GB" dirty="0" smtClean="0"/>
          </a:p>
          <a:p>
            <a:r>
              <a:rPr lang="en-US" dirty="0" smtClean="0"/>
              <a:t>FROM APRIL 2018 A PARENT</a:t>
            </a:r>
            <a:r>
              <a:rPr lang="en-US" baseline="0" dirty="0" smtClean="0"/>
              <a:t> NO LONGER NEEDS TO GO VIA THEIR GP OR SCHOOL TO REFER THEIR CHLD TO CAMHS. BY GOING ONTO CAMHS WEBSITE A PARENT CAN COMPLETE A REFERRAL TO CAMHS FOR THEIR CHILD. </a:t>
            </a:r>
          </a:p>
          <a:p>
            <a:r>
              <a:rPr lang="en-US" baseline="0" dirty="0" smtClean="0"/>
              <a:t>FOR ASD AND ADHD A PARENT WILL USUALLY BE REQUIRED TO ATTEND A PARENTING WORKSHOP BEFORE THE REFERAL IS ACCEPTED.</a:t>
            </a:r>
          </a:p>
          <a:p>
            <a:r>
              <a:rPr lang="en-US" baseline="0" dirty="0" smtClean="0"/>
              <a:t>FOR OTHER MENTAL HEALTH SUPPORT IT IS A STRAIGHTFORWARD PROCESS OF REFERRAL.</a:t>
            </a:r>
          </a:p>
          <a:p>
            <a:r>
              <a:rPr lang="en-US" baseline="0" dirty="0" smtClean="0"/>
              <a:t>HOWEVER, THE REALITY IS CAMHS ARE OVERSTRETCHED TO THE EXTREME, THE GENERAL WAITING TIME FOR AN APPOINTMENT IS CURRENTLY RUNNING AT APPROX 12-18 MONTHS. THERE IS A TRIAGE SYSTEM IN PLACE TO PRIORITISE APPOINTMENTS. AFTER YOU HAVE SUBMITTED YOUR REFERRAL YOU SHOULD RECEIVE A TRIAGE PHONE CALL TO DETERMINE THE SEVERITY/ NEED FOR A REFERRAL. ONLY THE MOST EXTREME NEEDS WILL BE PRIORITISED.</a:t>
            </a:r>
          </a:p>
          <a:p>
            <a:r>
              <a:rPr lang="en-US" baseline="0" dirty="0" smtClean="0"/>
              <a:t>ADVICE IS TO EXHAUST ALL OTHER AVENUES OF SUPPORT FIRST. TALK TO YOUR SCHOOL, YOUR DOCTOR AND OTHER FAMILY NETWORKS AVAILABLE.</a:t>
            </a:r>
            <a:endParaRPr lang="en-GB" dirty="0"/>
          </a:p>
        </p:txBody>
      </p:sp>
      <p:sp>
        <p:nvSpPr>
          <p:cNvPr id="4" name="Slide Number Placeholder 3"/>
          <p:cNvSpPr>
            <a:spLocks noGrp="1"/>
          </p:cNvSpPr>
          <p:nvPr>
            <p:ph type="sldNum" sz="quarter" idx="10"/>
          </p:nvPr>
        </p:nvSpPr>
        <p:spPr/>
        <p:txBody>
          <a:bodyPr/>
          <a:lstStyle/>
          <a:p>
            <a:fld id="{EF91DA5D-AA4F-4FAF-B1B4-925C49D31C51}" type="slidenum">
              <a:rPr lang="en-GB" smtClean="0"/>
              <a:t>8</a:t>
            </a:fld>
            <a:endParaRPr lang="en-GB"/>
          </a:p>
        </p:txBody>
      </p:sp>
    </p:spTree>
    <p:extLst>
      <p:ext uri="{BB962C8B-B14F-4D97-AF65-F5344CB8AC3E}">
        <p14:creationId xmlns:p14="http://schemas.microsoft.com/office/powerpoint/2010/main" val="743851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Minor challenges / low-level adversity – general everyday stress, including disappointing academic attainment/test results, challenges at school, at home or in social situations</a:t>
            </a:r>
          </a:p>
          <a:p>
            <a:endParaRPr lang="en-GB" dirty="0"/>
          </a:p>
          <a:p>
            <a:r>
              <a:rPr lang="en-GB" dirty="0"/>
              <a:t>Major challenges and severe adversity – bullying, learning difficulties or mental health issues</a:t>
            </a:r>
          </a:p>
          <a:p>
            <a:endParaRPr lang="en-GB" dirty="0"/>
          </a:p>
          <a:p>
            <a:r>
              <a:rPr lang="en-GB" dirty="0"/>
              <a:t>Some children are naturally resilient.  They have an inbuilt perception of themselves as being in control of their own destiny.  A non-resilient person tends to view a stressful event as traumatic/causing difficulty and expects it to have a negative impact.  A resilient person tends to perceive a stressful event or difficulty as an opportunity to learn and grow.</a:t>
            </a:r>
          </a:p>
          <a:p>
            <a:endParaRPr lang="en-GB" dirty="0"/>
          </a:p>
          <a:p>
            <a:r>
              <a:rPr lang="en-GB" dirty="0"/>
              <a:t>Resilience is not fixed.  We can teach it and we must model it.</a:t>
            </a:r>
          </a:p>
          <a:p>
            <a:endParaRPr lang="en-GB" dirty="0"/>
          </a:p>
          <a:p>
            <a:r>
              <a:rPr lang="en-GB" dirty="0"/>
              <a:t>Hand out ‘How Parents help kids become more resilient’  </a:t>
            </a:r>
          </a:p>
          <a:p>
            <a:endParaRPr lang="en-GB" dirty="0"/>
          </a:p>
          <a:p>
            <a:r>
              <a:rPr lang="en-GB" dirty="0"/>
              <a:t>It is important that children encounter adversity otherwise they cannot build resilience.  We must allow them to fail and to deal with difficult situations and help them to cope with them, manage themselves within the situation and learn from it.  It is our job as parents and teachers to teach our children how to survive in the modern workplace.  They need to be able to speak to other people and share their worries, difficulties or concerns,  We must skill them up to do this.</a:t>
            </a:r>
          </a:p>
          <a:p>
            <a:endParaRPr lang="en-GB" dirty="0"/>
          </a:p>
          <a:p>
            <a:r>
              <a:rPr lang="en-GB" dirty="0"/>
              <a:t>Link to what we have done this week – mindfulness and meditation, growth mindset work.  </a:t>
            </a:r>
          </a:p>
        </p:txBody>
      </p:sp>
      <p:sp>
        <p:nvSpPr>
          <p:cNvPr id="4" name="Slide Number Placeholder 3"/>
          <p:cNvSpPr>
            <a:spLocks noGrp="1"/>
          </p:cNvSpPr>
          <p:nvPr>
            <p:ph type="sldNum" sz="quarter" idx="5"/>
          </p:nvPr>
        </p:nvSpPr>
        <p:spPr/>
        <p:txBody>
          <a:bodyPr/>
          <a:lstStyle/>
          <a:p>
            <a:fld id="{EF91DA5D-AA4F-4FAF-B1B4-925C49D31C51}" type="slidenum">
              <a:rPr lang="en-GB" smtClean="0"/>
              <a:t>10</a:t>
            </a:fld>
            <a:endParaRPr lang="en-GB"/>
          </a:p>
        </p:txBody>
      </p:sp>
    </p:spTree>
    <p:extLst>
      <p:ext uri="{BB962C8B-B14F-4D97-AF65-F5344CB8AC3E}">
        <p14:creationId xmlns:p14="http://schemas.microsoft.com/office/powerpoint/2010/main" val="152379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A238DB-5615-4393-BAF7-2B4AB4615241}" type="datetimeFigureOut">
              <a:rPr lang="en-GB" smtClean="0"/>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8169A1-72C0-437E-B1D2-336D0B1CADAA}" type="slidenum">
              <a:rPr lang="en-GB" smtClean="0"/>
              <a:t>‹#›</a:t>
            </a:fld>
            <a:endParaRPr lang="en-GB"/>
          </a:p>
        </p:txBody>
      </p:sp>
    </p:spTree>
    <p:extLst>
      <p:ext uri="{BB962C8B-B14F-4D97-AF65-F5344CB8AC3E}">
        <p14:creationId xmlns:p14="http://schemas.microsoft.com/office/powerpoint/2010/main" val="3538206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238DB-5615-4393-BAF7-2B4AB4615241}" type="datetimeFigureOut">
              <a:rPr lang="en-GB" smtClean="0"/>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8169A1-72C0-437E-B1D2-336D0B1CADAA}" type="slidenum">
              <a:rPr lang="en-GB" smtClean="0"/>
              <a:t>‹#›</a:t>
            </a:fld>
            <a:endParaRPr lang="en-GB"/>
          </a:p>
        </p:txBody>
      </p:sp>
    </p:spTree>
    <p:extLst>
      <p:ext uri="{BB962C8B-B14F-4D97-AF65-F5344CB8AC3E}">
        <p14:creationId xmlns:p14="http://schemas.microsoft.com/office/powerpoint/2010/main" val="227900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238DB-5615-4393-BAF7-2B4AB4615241}" type="datetimeFigureOut">
              <a:rPr lang="en-GB" smtClean="0"/>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8169A1-72C0-437E-B1D2-336D0B1CADA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5756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238DB-5615-4393-BAF7-2B4AB4615241}" type="datetimeFigureOut">
              <a:rPr lang="en-GB" smtClean="0"/>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8169A1-72C0-437E-B1D2-336D0B1CADAA}" type="slidenum">
              <a:rPr lang="en-GB" smtClean="0"/>
              <a:t>‹#›</a:t>
            </a:fld>
            <a:endParaRPr lang="en-GB"/>
          </a:p>
        </p:txBody>
      </p:sp>
    </p:spTree>
    <p:extLst>
      <p:ext uri="{BB962C8B-B14F-4D97-AF65-F5344CB8AC3E}">
        <p14:creationId xmlns:p14="http://schemas.microsoft.com/office/powerpoint/2010/main" val="417069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238DB-5615-4393-BAF7-2B4AB4615241}" type="datetimeFigureOut">
              <a:rPr lang="en-GB" smtClean="0"/>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8169A1-72C0-437E-B1D2-336D0B1CADA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36104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238DB-5615-4393-BAF7-2B4AB4615241}" type="datetimeFigureOut">
              <a:rPr lang="en-GB" smtClean="0"/>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8169A1-72C0-437E-B1D2-336D0B1CADAA}" type="slidenum">
              <a:rPr lang="en-GB" smtClean="0"/>
              <a:t>‹#›</a:t>
            </a:fld>
            <a:endParaRPr lang="en-GB"/>
          </a:p>
        </p:txBody>
      </p:sp>
    </p:spTree>
    <p:extLst>
      <p:ext uri="{BB962C8B-B14F-4D97-AF65-F5344CB8AC3E}">
        <p14:creationId xmlns:p14="http://schemas.microsoft.com/office/powerpoint/2010/main" val="2481334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A238DB-5615-4393-BAF7-2B4AB4615241}" type="datetimeFigureOut">
              <a:rPr lang="en-GB" smtClean="0"/>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8169A1-72C0-437E-B1D2-336D0B1CADAA}" type="slidenum">
              <a:rPr lang="en-GB" smtClean="0"/>
              <a:t>‹#›</a:t>
            </a:fld>
            <a:endParaRPr lang="en-GB"/>
          </a:p>
        </p:txBody>
      </p:sp>
    </p:spTree>
    <p:extLst>
      <p:ext uri="{BB962C8B-B14F-4D97-AF65-F5344CB8AC3E}">
        <p14:creationId xmlns:p14="http://schemas.microsoft.com/office/powerpoint/2010/main" val="40522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A238DB-5615-4393-BAF7-2B4AB4615241}" type="datetimeFigureOut">
              <a:rPr lang="en-GB" smtClean="0"/>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8169A1-72C0-437E-B1D2-336D0B1CADAA}" type="slidenum">
              <a:rPr lang="en-GB" smtClean="0"/>
              <a:t>‹#›</a:t>
            </a:fld>
            <a:endParaRPr lang="en-GB"/>
          </a:p>
        </p:txBody>
      </p:sp>
    </p:spTree>
    <p:extLst>
      <p:ext uri="{BB962C8B-B14F-4D97-AF65-F5344CB8AC3E}">
        <p14:creationId xmlns:p14="http://schemas.microsoft.com/office/powerpoint/2010/main" val="162598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A238DB-5615-4393-BAF7-2B4AB4615241}" type="datetimeFigureOut">
              <a:rPr lang="en-GB" smtClean="0"/>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8169A1-72C0-437E-B1D2-336D0B1CADAA}" type="slidenum">
              <a:rPr lang="en-GB" smtClean="0"/>
              <a:t>‹#›</a:t>
            </a:fld>
            <a:endParaRPr lang="en-GB"/>
          </a:p>
        </p:txBody>
      </p:sp>
    </p:spTree>
    <p:extLst>
      <p:ext uri="{BB962C8B-B14F-4D97-AF65-F5344CB8AC3E}">
        <p14:creationId xmlns:p14="http://schemas.microsoft.com/office/powerpoint/2010/main" val="37964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238DB-5615-4393-BAF7-2B4AB4615241}" type="datetimeFigureOut">
              <a:rPr lang="en-GB" smtClean="0"/>
              <a:t>07/02/2019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8169A1-72C0-437E-B1D2-336D0B1CADAA}" type="slidenum">
              <a:rPr lang="en-GB" smtClean="0"/>
              <a:t>‹#›</a:t>
            </a:fld>
            <a:endParaRPr lang="en-GB"/>
          </a:p>
        </p:txBody>
      </p:sp>
    </p:spTree>
    <p:extLst>
      <p:ext uri="{BB962C8B-B14F-4D97-AF65-F5344CB8AC3E}">
        <p14:creationId xmlns:p14="http://schemas.microsoft.com/office/powerpoint/2010/main" val="310556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A238DB-5615-4393-BAF7-2B4AB4615241}" type="datetimeFigureOut">
              <a:rPr lang="en-GB" smtClean="0"/>
              <a:t>07/02/2019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8169A1-72C0-437E-B1D2-336D0B1CADAA}" type="slidenum">
              <a:rPr lang="en-GB" smtClean="0"/>
              <a:t>‹#›</a:t>
            </a:fld>
            <a:endParaRPr lang="en-GB"/>
          </a:p>
        </p:txBody>
      </p:sp>
    </p:spTree>
    <p:extLst>
      <p:ext uri="{BB962C8B-B14F-4D97-AF65-F5344CB8AC3E}">
        <p14:creationId xmlns:p14="http://schemas.microsoft.com/office/powerpoint/2010/main" val="254036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A238DB-5615-4393-BAF7-2B4AB4615241}" type="datetimeFigureOut">
              <a:rPr lang="en-GB" smtClean="0"/>
              <a:t>07/02/2019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8169A1-72C0-437E-B1D2-336D0B1CADAA}" type="slidenum">
              <a:rPr lang="en-GB" smtClean="0"/>
              <a:t>‹#›</a:t>
            </a:fld>
            <a:endParaRPr lang="en-GB"/>
          </a:p>
        </p:txBody>
      </p:sp>
    </p:spTree>
    <p:extLst>
      <p:ext uri="{BB962C8B-B14F-4D97-AF65-F5344CB8AC3E}">
        <p14:creationId xmlns:p14="http://schemas.microsoft.com/office/powerpoint/2010/main" val="42828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A238DB-5615-4393-BAF7-2B4AB4615241}" type="datetimeFigureOut">
              <a:rPr lang="en-GB" smtClean="0"/>
              <a:t>07/02/2019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8169A1-72C0-437E-B1D2-336D0B1CADAA}" type="slidenum">
              <a:rPr lang="en-GB" smtClean="0"/>
              <a:t>‹#›</a:t>
            </a:fld>
            <a:endParaRPr lang="en-GB"/>
          </a:p>
        </p:txBody>
      </p:sp>
    </p:spTree>
    <p:extLst>
      <p:ext uri="{BB962C8B-B14F-4D97-AF65-F5344CB8AC3E}">
        <p14:creationId xmlns:p14="http://schemas.microsoft.com/office/powerpoint/2010/main" val="381086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238DB-5615-4393-BAF7-2B4AB4615241}" type="datetimeFigureOut">
              <a:rPr lang="en-GB" smtClean="0"/>
              <a:t>07/02/2019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8169A1-72C0-437E-B1D2-336D0B1CADAA}" type="slidenum">
              <a:rPr lang="en-GB" smtClean="0"/>
              <a:t>‹#›</a:t>
            </a:fld>
            <a:endParaRPr lang="en-GB"/>
          </a:p>
        </p:txBody>
      </p:sp>
    </p:spTree>
    <p:extLst>
      <p:ext uri="{BB962C8B-B14F-4D97-AF65-F5344CB8AC3E}">
        <p14:creationId xmlns:p14="http://schemas.microsoft.com/office/powerpoint/2010/main" val="275039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A238DB-5615-4393-BAF7-2B4AB4615241}" type="datetimeFigureOut">
              <a:rPr lang="en-GB" smtClean="0"/>
              <a:t>07/02/2019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8169A1-72C0-437E-B1D2-336D0B1CADAA}" type="slidenum">
              <a:rPr lang="en-GB" smtClean="0"/>
              <a:t>‹#›</a:t>
            </a:fld>
            <a:endParaRPr lang="en-GB"/>
          </a:p>
        </p:txBody>
      </p:sp>
    </p:spTree>
    <p:extLst>
      <p:ext uri="{BB962C8B-B14F-4D97-AF65-F5344CB8AC3E}">
        <p14:creationId xmlns:p14="http://schemas.microsoft.com/office/powerpoint/2010/main" val="425099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A238DB-5615-4393-BAF7-2B4AB4615241}" type="datetimeFigureOut">
              <a:rPr lang="en-GB" smtClean="0"/>
              <a:t>07/02/2019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8169A1-72C0-437E-B1D2-336D0B1CADAA}" type="slidenum">
              <a:rPr lang="en-GB" smtClean="0"/>
              <a:t>‹#›</a:t>
            </a:fld>
            <a:endParaRPr lang="en-GB"/>
          </a:p>
        </p:txBody>
      </p:sp>
    </p:spTree>
    <p:extLst>
      <p:ext uri="{BB962C8B-B14F-4D97-AF65-F5344CB8AC3E}">
        <p14:creationId xmlns:p14="http://schemas.microsoft.com/office/powerpoint/2010/main" val="355890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A238DB-5615-4393-BAF7-2B4AB4615241}" type="datetimeFigureOut">
              <a:rPr lang="en-GB" smtClean="0"/>
              <a:t>07/02/2019</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F8169A1-72C0-437E-B1D2-336D0B1CADAA}" type="slidenum">
              <a:rPr lang="en-GB" smtClean="0"/>
              <a:t>‹#›</a:t>
            </a:fld>
            <a:endParaRPr lang="en-GB"/>
          </a:p>
        </p:txBody>
      </p:sp>
    </p:spTree>
    <p:extLst>
      <p:ext uri="{BB962C8B-B14F-4D97-AF65-F5344CB8AC3E}">
        <p14:creationId xmlns:p14="http://schemas.microsoft.com/office/powerpoint/2010/main" val="2173606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458" y="420624"/>
            <a:ext cx="8034118" cy="2724912"/>
          </a:xfrm>
        </p:spPr>
        <p:txBody>
          <a:bodyPr>
            <a:noAutofit/>
          </a:bodyPr>
          <a:lstStyle/>
          <a:p>
            <a:pPr algn="ctr"/>
            <a:r>
              <a:rPr lang="en-US" sz="5070" dirty="0">
                <a:solidFill>
                  <a:srgbClr val="00B050"/>
                </a:solidFill>
              </a:rPr>
              <a:t>SUPPORTING YOUR CHILD’S HEALTHY MIND</a:t>
            </a:r>
            <a:r>
              <a:rPr lang="en-US" sz="5070" dirty="0"/>
              <a:t/>
            </a:r>
            <a:br>
              <a:rPr lang="en-US" sz="5070" dirty="0"/>
            </a:br>
            <a:r>
              <a:rPr lang="en-US" sz="4000" b="1" i="1" dirty="0"/>
              <a:t>PROMOTING GOOD EMOTIONAL HEALTH IN CHILDREN</a:t>
            </a:r>
            <a:endParaRPr lang="en-GB" sz="4000"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165" y="3675888"/>
            <a:ext cx="10058400" cy="2866579"/>
          </a:xfrm>
          <a:prstGeom prst="rect">
            <a:avLst/>
          </a:prstGeom>
        </p:spPr>
      </p:pic>
    </p:spTree>
    <p:extLst>
      <p:ext uri="{BB962C8B-B14F-4D97-AF65-F5344CB8AC3E}">
        <p14:creationId xmlns:p14="http://schemas.microsoft.com/office/powerpoint/2010/main" val="3514416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96A4-C4EC-45A4-BC12-7170945BF7CE}"/>
              </a:ext>
            </a:extLst>
          </p:cNvPr>
          <p:cNvSpPr>
            <a:spLocks noGrp="1"/>
          </p:cNvSpPr>
          <p:nvPr>
            <p:ph type="title"/>
          </p:nvPr>
        </p:nvSpPr>
        <p:spPr>
          <a:xfrm>
            <a:off x="677334" y="609600"/>
            <a:ext cx="8596668" cy="5605670"/>
          </a:xfrm>
        </p:spPr>
        <p:txBody>
          <a:bodyPr>
            <a:normAutofit/>
          </a:bodyPr>
          <a:lstStyle/>
          <a:p>
            <a:r>
              <a:rPr lang="en-GB" b="1" dirty="0">
                <a:solidFill>
                  <a:schemeClr val="accent2"/>
                </a:solidFill>
              </a:rPr>
              <a:t>Teach your child (and yourself) to be Resilient</a:t>
            </a:r>
            <a:r>
              <a:rPr lang="en-GB" dirty="0"/>
              <a:t/>
            </a:r>
            <a:br>
              <a:rPr lang="en-GB" dirty="0"/>
            </a:br>
            <a:r>
              <a:rPr lang="en-GB" dirty="0"/>
              <a:t/>
            </a:r>
            <a:br>
              <a:rPr lang="en-GB" dirty="0"/>
            </a:br>
            <a:r>
              <a:rPr lang="en-GB" sz="2600" i="1" dirty="0"/>
              <a:t>The ability to respond positively to adversity</a:t>
            </a:r>
            <a:br>
              <a:rPr lang="en-GB" sz="2600" i="1" dirty="0"/>
            </a:br>
            <a:r>
              <a:rPr lang="en-GB" sz="2600" i="1" dirty="0"/>
              <a:t/>
            </a:r>
            <a:br>
              <a:rPr lang="en-GB" sz="2600" i="1" dirty="0"/>
            </a:br>
            <a:r>
              <a:rPr lang="en-GB" sz="2600" dirty="0"/>
              <a:t>Resilience helps reduce the stressful impact of everyday minor and major challenges in both children and adults.</a:t>
            </a:r>
            <a:br>
              <a:rPr lang="en-GB" sz="2600" dirty="0"/>
            </a:br>
            <a:r>
              <a:rPr lang="en-GB" sz="2600" dirty="0"/>
              <a:t/>
            </a:r>
            <a:br>
              <a:rPr lang="en-GB" sz="2600" dirty="0"/>
            </a:br>
            <a:r>
              <a:rPr lang="en-GB" sz="2600" dirty="0"/>
              <a:t>Resilience can – and should – be taught.</a:t>
            </a: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3990912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607" y="665584"/>
            <a:ext cx="8596668" cy="5828522"/>
          </a:xfrm>
        </p:spPr>
        <p:txBody>
          <a:bodyPr>
            <a:normAutofit fontScale="90000"/>
          </a:bodyPr>
          <a:lstStyle/>
          <a:p>
            <a:pPr fontAlgn="base"/>
            <a:r>
              <a:rPr lang="en-GB" sz="4000" b="1" u="sng" dirty="0" smtClean="0"/>
              <a:t>8 </a:t>
            </a:r>
            <a:r>
              <a:rPr lang="en-GB" sz="4000" b="1" u="sng" dirty="0"/>
              <a:t>simple steps to help your child become resilient</a:t>
            </a:r>
            <a:r>
              <a:rPr lang="en-GB" sz="4000" b="1" u="sng" dirty="0" smtClean="0"/>
              <a:t>:</a:t>
            </a:r>
            <a:br>
              <a:rPr lang="en-GB" sz="4000" b="1" u="sng" dirty="0" smtClean="0"/>
            </a:br>
            <a:r>
              <a:rPr lang="en-GB" dirty="0"/>
              <a:t/>
            </a:r>
            <a:br>
              <a:rPr lang="en-GB" dirty="0"/>
            </a:br>
            <a:r>
              <a:rPr lang="en-GB" sz="3100" b="1" dirty="0"/>
              <a:t>1. Let your child face the natural consequences of their actions</a:t>
            </a:r>
            <a:r>
              <a:rPr lang="en-GB" sz="3100" b="1" dirty="0" smtClean="0"/>
              <a:t>.</a:t>
            </a:r>
            <a:br>
              <a:rPr lang="en-GB" sz="3100" b="1" dirty="0" smtClean="0"/>
            </a:br>
            <a:r>
              <a:rPr lang="en-GB" sz="3100" b="1" dirty="0"/>
              <a:t>2. Don’t accommodate every need of your child</a:t>
            </a:r>
            <a:r>
              <a:rPr lang="en-GB" sz="3100" b="1" dirty="0" smtClean="0"/>
              <a:t>.</a:t>
            </a:r>
            <a:br>
              <a:rPr lang="en-GB" sz="3100" b="1" dirty="0" smtClean="0"/>
            </a:br>
            <a:r>
              <a:rPr lang="en-GB" sz="3100" b="1" dirty="0"/>
              <a:t>3. Let them take risks</a:t>
            </a:r>
            <a:r>
              <a:rPr lang="en-GB" sz="3100" b="1" dirty="0" smtClean="0"/>
              <a:t>.</a:t>
            </a:r>
            <a:br>
              <a:rPr lang="en-GB" sz="3100" b="1" dirty="0" smtClean="0"/>
            </a:br>
            <a:r>
              <a:rPr lang="en-GB" sz="3100" b="1" dirty="0"/>
              <a:t>4. Teach them to problem-solve</a:t>
            </a:r>
            <a:r>
              <a:rPr lang="en-GB" sz="3100" b="1" dirty="0" smtClean="0"/>
              <a:t>.</a:t>
            </a:r>
            <a:br>
              <a:rPr lang="en-GB" sz="3100" b="1" dirty="0" smtClean="0"/>
            </a:br>
            <a:r>
              <a:rPr lang="en-GB" sz="3100" b="1" dirty="0" smtClean="0"/>
              <a:t>5. </a:t>
            </a:r>
            <a:r>
              <a:rPr lang="en-GB" sz="3100" b="1" dirty="0"/>
              <a:t>Work on your own anxiety.</a:t>
            </a:r>
            <a:br>
              <a:rPr lang="en-GB" sz="3100" b="1" dirty="0"/>
            </a:br>
            <a:r>
              <a:rPr lang="en-GB" sz="3100" b="1" dirty="0" smtClean="0"/>
              <a:t>6. </a:t>
            </a:r>
            <a:r>
              <a:rPr lang="en-GB" sz="3100" b="1" dirty="0"/>
              <a:t>Share your mistakes and failures.</a:t>
            </a:r>
            <a:br>
              <a:rPr lang="en-GB" sz="3100" b="1" dirty="0"/>
            </a:br>
            <a:r>
              <a:rPr lang="en-GB" sz="3100" b="1" dirty="0" smtClean="0"/>
              <a:t>7. </a:t>
            </a:r>
            <a:r>
              <a:rPr lang="en-GB" sz="3100" b="1" dirty="0"/>
              <a:t>Help them manage their emotions.</a:t>
            </a:r>
            <a:br>
              <a:rPr lang="en-GB" sz="3100" b="1" dirty="0"/>
            </a:br>
            <a:r>
              <a:rPr lang="en-GB" sz="3100" b="1" dirty="0" smtClean="0"/>
              <a:t>8. </a:t>
            </a:r>
            <a:r>
              <a:rPr lang="en-GB" sz="3100" b="1" dirty="0"/>
              <a:t>Encourage your child to do things they don’t </a:t>
            </a:r>
            <a:r>
              <a:rPr lang="en-GB" sz="3100" b="1" dirty="0" smtClean="0"/>
              <a:t>    like</a:t>
            </a:r>
            <a:r>
              <a:rPr lang="en-GB" sz="3100" b="1" dirty="0"/>
              <a:t>.</a:t>
            </a:r>
            <a:r>
              <a:rPr lang="en-GB" b="1" dirty="0" smtClean="0"/>
              <a:t/>
            </a:r>
            <a:br>
              <a:rPr lang="en-GB" b="1" dirty="0" smtClean="0"/>
            </a:br>
            <a:r>
              <a:rPr lang="en-GB" b="1" dirty="0" smtClean="0"/>
              <a:t/>
            </a:r>
            <a:br>
              <a:rPr lang="en-GB" b="1" dirty="0" smtClean="0"/>
            </a:br>
            <a:r>
              <a:rPr lang="en-GB" dirty="0"/>
              <a:t/>
            </a:r>
            <a:br>
              <a:rPr lang="en-GB" dirty="0"/>
            </a:br>
            <a:endParaRPr lang="en-GB" dirty="0"/>
          </a:p>
        </p:txBody>
      </p:sp>
    </p:spTree>
    <p:extLst>
      <p:ext uri="{BB962C8B-B14F-4D97-AF65-F5344CB8AC3E}">
        <p14:creationId xmlns:p14="http://schemas.microsoft.com/office/powerpoint/2010/main" val="1198079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F8913B-E30D-45A0-A7E6-A19950175DAB}"/>
              </a:ext>
            </a:extLst>
          </p:cNvPr>
          <p:cNvSpPr/>
          <p:nvPr/>
        </p:nvSpPr>
        <p:spPr>
          <a:xfrm>
            <a:off x="863394" y="1802296"/>
            <a:ext cx="8596312" cy="47243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ctr">
              <a:buFont typeface="Arial" panose="020B0604020202020204" pitchFamily="34" charset="0"/>
              <a:buChar char="•"/>
            </a:pPr>
            <a:endParaRPr lang="en-US" sz="2000" b="1" dirty="0">
              <a:solidFill>
                <a:schemeClr val="accent5">
                  <a:lumMod val="75000"/>
                </a:schemeClr>
              </a:solidFill>
            </a:endParaRPr>
          </a:p>
          <a:p>
            <a:pPr marL="285750" indent="-285750" algn="ctr">
              <a:buFont typeface="Arial" panose="020B0604020202020204" pitchFamily="34" charset="0"/>
              <a:buChar char="•"/>
            </a:pPr>
            <a:endParaRPr lang="en-US" sz="2000" b="1" dirty="0">
              <a:solidFill>
                <a:schemeClr val="accent5">
                  <a:lumMod val="75000"/>
                </a:schemeClr>
              </a:solidFill>
            </a:endParaRPr>
          </a:p>
          <a:p>
            <a:pPr marL="285750" indent="-285750" algn="ctr">
              <a:buFont typeface="Arial" panose="020B0604020202020204" pitchFamily="34" charset="0"/>
              <a:buChar char="•"/>
            </a:pPr>
            <a:endParaRPr lang="en-US" sz="2000" b="1" dirty="0">
              <a:solidFill>
                <a:schemeClr val="accent5">
                  <a:lumMod val="75000"/>
                </a:schemeClr>
              </a:solidFill>
            </a:endParaRPr>
          </a:p>
          <a:p>
            <a:pPr marL="285750" indent="-285750" algn="ctr">
              <a:buFont typeface="Arial" panose="020B0604020202020204" pitchFamily="34" charset="0"/>
              <a:buChar char="•"/>
            </a:pPr>
            <a:r>
              <a:rPr lang="en-US" sz="2000" b="1" dirty="0">
                <a:solidFill>
                  <a:schemeClr val="accent5">
                    <a:lumMod val="75000"/>
                  </a:schemeClr>
                </a:solidFill>
              </a:rPr>
              <a:t>Talk to your child’s class teacher</a:t>
            </a:r>
          </a:p>
          <a:p>
            <a:pPr marL="285750" indent="-285750" algn="ctr">
              <a:buFont typeface="Arial" panose="020B0604020202020204" pitchFamily="34" charset="0"/>
              <a:buChar char="•"/>
            </a:pPr>
            <a:r>
              <a:rPr lang="en-GB" sz="2000" b="1" dirty="0">
                <a:solidFill>
                  <a:schemeClr val="accent5">
                    <a:lumMod val="75000"/>
                  </a:schemeClr>
                </a:solidFill>
              </a:rPr>
              <a:t>In-class </a:t>
            </a:r>
            <a:r>
              <a:rPr lang="en-GB" sz="2000" b="1" dirty="0" smtClean="0">
                <a:solidFill>
                  <a:schemeClr val="accent5">
                    <a:lumMod val="75000"/>
                  </a:schemeClr>
                </a:solidFill>
              </a:rPr>
              <a:t>support including: </a:t>
            </a:r>
            <a:r>
              <a:rPr lang="en-GB" sz="2000" b="1" dirty="0">
                <a:solidFill>
                  <a:schemeClr val="accent5">
                    <a:lumMod val="75000"/>
                  </a:schemeClr>
                </a:solidFill>
              </a:rPr>
              <a:t>check-ins with </a:t>
            </a:r>
            <a:r>
              <a:rPr lang="en-GB" sz="2000" b="1" dirty="0" smtClean="0">
                <a:solidFill>
                  <a:schemeClr val="accent5">
                    <a:lumMod val="75000"/>
                  </a:schemeClr>
                </a:solidFill>
              </a:rPr>
              <a:t>an adult </a:t>
            </a:r>
            <a:r>
              <a:rPr lang="en-GB" sz="2000" b="1" dirty="0">
                <a:solidFill>
                  <a:schemeClr val="accent5">
                    <a:lumMod val="75000"/>
                  </a:schemeClr>
                </a:solidFill>
              </a:rPr>
              <a:t>at key times of day; agreed gestures, e.g. thumbs up, wink/head shake etc</a:t>
            </a:r>
          </a:p>
          <a:p>
            <a:pPr marL="342900" indent="-342900" algn="ctr">
              <a:buFont typeface="Arial" panose="020B0604020202020204" pitchFamily="34" charset="0"/>
              <a:buChar char="•"/>
            </a:pPr>
            <a:r>
              <a:rPr lang="en-GB" sz="2000" b="1" dirty="0">
                <a:solidFill>
                  <a:schemeClr val="accent5">
                    <a:lumMod val="75000"/>
                  </a:schemeClr>
                </a:solidFill>
              </a:rPr>
              <a:t>Focussed PSHE and/or Circle Time sessions to address area of need </a:t>
            </a:r>
            <a:r>
              <a:rPr lang="en-GB" sz="2000" b="1" dirty="0" smtClean="0">
                <a:solidFill>
                  <a:schemeClr val="accent5">
                    <a:lumMod val="75000"/>
                  </a:schemeClr>
                </a:solidFill>
              </a:rPr>
              <a:t>Buddy </a:t>
            </a:r>
            <a:r>
              <a:rPr lang="en-GB" sz="2000" b="1" dirty="0">
                <a:solidFill>
                  <a:schemeClr val="accent5">
                    <a:lumMod val="75000"/>
                  </a:schemeClr>
                </a:solidFill>
              </a:rPr>
              <a:t>systems</a:t>
            </a:r>
          </a:p>
          <a:p>
            <a:pPr marL="285750" indent="-285750" algn="ctr">
              <a:buFont typeface="Arial" panose="020B0604020202020204" pitchFamily="34" charset="0"/>
              <a:buChar char="•"/>
            </a:pPr>
            <a:r>
              <a:rPr lang="en-GB" sz="2000" b="1" dirty="0" smtClean="0">
                <a:solidFill>
                  <a:schemeClr val="accent5">
                    <a:lumMod val="75000"/>
                  </a:schemeClr>
                </a:solidFill>
              </a:rPr>
              <a:t>Relax </a:t>
            </a:r>
            <a:r>
              <a:rPr lang="en-GB" sz="2000" b="1" dirty="0">
                <a:solidFill>
                  <a:schemeClr val="accent5">
                    <a:lumMod val="75000"/>
                  </a:schemeClr>
                </a:solidFill>
              </a:rPr>
              <a:t>Kids lunchtime </a:t>
            </a:r>
            <a:r>
              <a:rPr lang="en-GB" sz="2000" b="1" dirty="0" smtClean="0">
                <a:solidFill>
                  <a:schemeClr val="accent5">
                    <a:lumMod val="75000"/>
                  </a:schemeClr>
                </a:solidFill>
              </a:rPr>
              <a:t>clubs</a:t>
            </a:r>
            <a:endParaRPr lang="en-GB" sz="2000" b="1" dirty="0">
              <a:solidFill>
                <a:schemeClr val="accent5">
                  <a:lumMod val="75000"/>
                </a:schemeClr>
              </a:solidFill>
            </a:endParaRPr>
          </a:p>
          <a:p>
            <a:pPr marL="285750" indent="-285750" algn="ctr">
              <a:buFont typeface="Arial" panose="020B0604020202020204" pitchFamily="34" charset="0"/>
              <a:buChar char="•"/>
            </a:pPr>
            <a:r>
              <a:rPr lang="en-GB" sz="2000" b="1" dirty="0" smtClean="0">
                <a:solidFill>
                  <a:schemeClr val="accent5">
                    <a:lumMod val="75000"/>
                  </a:schemeClr>
                </a:solidFill>
              </a:rPr>
              <a:t>Nurture time </a:t>
            </a:r>
            <a:r>
              <a:rPr lang="en-GB" sz="2000" b="1" dirty="0">
                <a:solidFill>
                  <a:schemeClr val="accent5">
                    <a:lumMod val="75000"/>
                  </a:schemeClr>
                </a:solidFill>
              </a:rPr>
              <a:t>– 1:1 time with </a:t>
            </a:r>
            <a:r>
              <a:rPr lang="en-GB" sz="2000" b="1" dirty="0" smtClean="0">
                <a:solidFill>
                  <a:schemeClr val="accent5">
                    <a:lumMod val="75000"/>
                  </a:schemeClr>
                </a:solidFill>
              </a:rPr>
              <a:t>Mrs Lenon</a:t>
            </a:r>
          </a:p>
          <a:p>
            <a:pPr marL="285750" indent="-285750" algn="ctr">
              <a:buFont typeface="Arial" panose="020B0604020202020204" pitchFamily="34" charset="0"/>
              <a:buChar char="•"/>
            </a:pPr>
            <a:r>
              <a:rPr lang="en-GB" sz="2000" b="1" dirty="0" smtClean="0">
                <a:solidFill>
                  <a:schemeClr val="accent5">
                    <a:lumMod val="75000"/>
                  </a:schemeClr>
                </a:solidFill>
              </a:rPr>
              <a:t>Healthy Minds group with Mrs Guy</a:t>
            </a:r>
            <a:endParaRPr lang="en-GB" sz="2000" b="1" dirty="0">
              <a:solidFill>
                <a:schemeClr val="accent5">
                  <a:lumMod val="75000"/>
                </a:schemeClr>
              </a:solidFill>
            </a:endParaRPr>
          </a:p>
          <a:p>
            <a:pPr marL="285750" indent="-285750" algn="ctr">
              <a:buFont typeface="Arial" panose="020B0604020202020204" pitchFamily="34" charset="0"/>
              <a:buChar char="•"/>
            </a:pPr>
            <a:r>
              <a:rPr lang="en-GB" sz="2000" b="1" dirty="0">
                <a:solidFill>
                  <a:schemeClr val="accent5">
                    <a:lumMod val="75000"/>
                  </a:schemeClr>
                </a:solidFill>
              </a:rPr>
              <a:t>Small group interventions to address particular needs, including friendship difficulties, social skills, anger, worry, anxiety</a:t>
            </a:r>
          </a:p>
          <a:p>
            <a:pPr marL="285750" indent="-285750" algn="ctr">
              <a:buFont typeface="Arial" panose="020B0604020202020204" pitchFamily="34" charset="0"/>
              <a:buChar char="•"/>
            </a:pPr>
            <a:r>
              <a:rPr lang="en-GB" sz="2000" b="1" dirty="0">
                <a:solidFill>
                  <a:schemeClr val="accent5">
                    <a:lumMod val="75000"/>
                  </a:schemeClr>
                </a:solidFill>
              </a:rPr>
              <a:t>Parent Workshops</a:t>
            </a:r>
          </a:p>
          <a:p>
            <a:pPr algn="ctr"/>
            <a:endParaRPr lang="en-GB" sz="2000" b="1" dirty="0">
              <a:solidFill>
                <a:schemeClr val="accent5">
                  <a:lumMod val="75000"/>
                </a:schemeClr>
              </a:solidFill>
            </a:endParaRPr>
          </a:p>
          <a:p>
            <a:pPr marL="285750" indent="-285750" algn="ctr">
              <a:buFont typeface="Arial" panose="020B0604020202020204" pitchFamily="34" charset="0"/>
              <a:buChar char="•"/>
            </a:pPr>
            <a:endParaRPr lang="en-GB" sz="2000" b="1" dirty="0">
              <a:solidFill>
                <a:schemeClr val="accent5">
                  <a:lumMod val="75000"/>
                </a:schemeClr>
              </a:solidFill>
            </a:endParaRPr>
          </a:p>
          <a:p>
            <a:pPr algn="ctr"/>
            <a:endParaRPr lang="en-GB" sz="2000" b="1" dirty="0">
              <a:solidFill>
                <a:schemeClr val="accent5">
                  <a:lumMod val="75000"/>
                </a:schemeClr>
              </a:solidFill>
            </a:endParaRPr>
          </a:p>
        </p:txBody>
      </p:sp>
      <p:sp>
        <p:nvSpPr>
          <p:cNvPr id="5" name="Rounded Rectangle 1">
            <a:extLst>
              <a:ext uri="{FF2B5EF4-FFF2-40B4-BE49-F238E27FC236}">
                <a16:creationId xmlns:a16="http://schemas.microsoft.com/office/drawing/2014/main" id="{A02CDA58-81AD-4457-A52B-4ECE423C6E36}"/>
              </a:ext>
            </a:extLst>
          </p:cNvPr>
          <p:cNvSpPr>
            <a:spLocks noGrp="1"/>
          </p:cNvSpPr>
          <p:nvPr>
            <p:ph type="title"/>
          </p:nvPr>
        </p:nvSpPr>
        <p:spPr>
          <a:xfrm>
            <a:off x="863393" y="331305"/>
            <a:ext cx="8596312" cy="1320800"/>
          </a:xfrm>
          <a:prstGeom prst="roundRect">
            <a:avLst/>
          </a:prstGeom>
          <a:pattFill prst="pct60">
            <a:fgClr>
              <a:schemeClr val="accent2">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a:solidFill>
                  <a:schemeClr val="accent2"/>
                </a:solidFill>
              </a:rPr>
              <a:t>Support we can offer in school</a:t>
            </a:r>
          </a:p>
        </p:txBody>
      </p:sp>
    </p:spTree>
    <p:extLst>
      <p:ext uri="{BB962C8B-B14F-4D97-AF65-F5344CB8AC3E}">
        <p14:creationId xmlns:p14="http://schemas.microsoft.com/office/powerpoint/2010/main" val="1959360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373" y="580103"/>
            <a:ext cx="5369505" cy="865239"/>
          </a:xfrm>
        </p:spPr>
        <p:txBody>
          <a:bodyPr/>
          <a:lstStyle/>
          <a:p>
            <a:r>
              <a:rPr lang="en-GB" dirty="0" smtClean="0"/>
              <a:t>Recommended Reading</a:t>
            </a:r>
            <a:endParaRPr lang="en-GB" dirty="0"/>
          </a:p>
        </p:txBody>
      </p:sp>
      <p:sp>
        <p:nvSpPr>
          <p:cNvPr id="3" name="Content Placeholder 2"/>
          <p:cNvSpPr>
            <a:spLocks noGrp="1"/>
          </p:cNvSpPr>
          <p:nvPr>
            <p:ph sz="half" idx="1"/>
          </p:nvPr>
        </p:nvSpPr>
        <p:spPr/>
        <p:txBody>
          <a:bodyPr/>
          <a:lstStyle/>
          <a:p>
            <a:r>
              <a:rPr lang="en-GB" dirty="0" smtClean="0"/>
              <a:t>Aimed at KS2 and above</a:t>
            </a:r>
          </a:p>
          <a:p>
            <a:r>
              <a:rPr lang="en-GB" dirty="0" smtClean="0"/>
              <a:t>For children to read themselves</a:t>
            </a:r>
          </a:p>
          <a:p>
            <a:r>
              <a:rPr lang="en-GB" dirty="0" smtClean="0"/>
              <a:t>Tips and advice to aspire a positive </a:t>
            </a:r>
            <a:r>
              <a:rPr lang="en-GB" dirty="0" err="1" smtClean="0"/>
              <a:t>mindset</a:t>
            </a:r>
            <a:r>
              <a:rPr lang="en-GB" dirty="0" smtClean="0"/>
              <a:t> and build resilience</a:t>
            </a:r>
          </a:p>
          <a:p>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85337" y="1445342"/>
            <a:ext cx="3393831" cy="4538134"/>
          </a:xfrm>
        </p:spPr>
      </p:pic>
    </p:spTree>
    <p:extLst>
      <p:ext uri="{BB962C8B-B14F-4D97-AF65-F5344CB8AC3E}">
        <p14:creationId xmlns:p14="http://schemas.microsoft.com/office/powerpoint/2010/main" val="4291694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082" y="545059"/>
            <a:ext cx="8596668" cy="1320800"/>
          </a:xfrm>
        </p:spPr>
        <p:txBody>
          <a:bodyPr/>
          <a:lstStyle/>
          <a:p>
            <a:r>
              <a:rPr lang="en-GB" dirty="0" smtClean="0"/>
              <a:t>Recommended reading – for all ages</a:t>
            </a:r>
            <a:endParaRPr lang="en-GB" dirty="0"/>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1026" name="Picture 2" descr="Image result for book have you filled your bucket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865859"/>
            <a:ext cx="4869838" cy="36757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uge bag of wor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416" y="1643596"/>
            <a:ext cx="4731591" cy="470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898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effectLst>
                  <a:outerShdw blurRad="38100" dist="38100" dir="2700000" algn="tl">
                    <a:srgbClr val="000000">
                      <a:alpha val="43137"/>
                    </a:srgbClr>
                  </a:outerShdw>
                </a:effectLst>
              </a:rPr>
              <a:t>WHAT IS GOOD EMOTIONAL HEALTH</a:t>
            </a:r>
            <a:r>
              <a:rPr lang="en-US" sz="4400" dirty="0" smtClean="0"/>
              <a:t>?</a:t>
            </a:r>
            <a:endParaRPr lang="en-GB" sz="4400" dirty="0"/>
          </a:p>
        </p:txBody>
      </p:sp>
      <p:sp>
        <p:nvSpPr>
          <p:cNvPr id="3" name="Content Placeholder 2"/>
          <p:cNvSpPr>
            <a:spLocks noGrp="1"/>
          </p:cNvSpPr>
          <p:nvPr>
            <p:ph idx="1"/>
          </p:nvPr>
        </p:nvSpPr>
        <p:spPr>
          <a:xfrm>
            <a:off x="969942" y="2215453"/>
            <a:ext cx="8596668" cy="3880773"/>
          </a:xfrm>
        </p:spPr>
        <p:txBody>
          <a:bodyPr>
            <a:normAutofit fontScale="92500" lnSpcReduction="20000"/>
          </a:bodyPr>
          <a:lstStyle/>
          <a:p>
            <a:pPr marL="0" indent="0">
              <a:buNone/>
            </a:pPr>
            <a:r>
              <a:rPr lang="en-GB" sz="4000" b="1" dirty="0">
                <a:solidFill>
                  <a:schemeClr val="accent1">
                    <a:lumMod val="50000"/>
                  </a:schemeClr>
                </a:solidFill>
              </a:rPr>
              <a:t>Emotional health</a:t>
            </a:r>
            <a:r>
              <a:rPr lang="en-GB" sz="4000" dirty="0">
                <a:solidFill>
                  <a:schemeClr val="accent1">
                    <a:lumMod val="50000"/>
                  </a:schemeClr>
                </a:solidFill>
              </a:rPr>
              <a:t> is an important part of overall </a:t>
            </a:r>
            <a:r>
              <a:rPr lang="en-GB" sz="4000" b="1" dirty="0">
                <a:solidFill>
                  <a:schemeClr val="accent1">
                    <a:lumMod val="50000"/>
                  </a:schemeClr>
                </a:solidFill>
              </a:rPr>
              <a:t>health</a:t>
            </a:r>
            <a:r>
              <a:rPr lang="en-GB" sz="4000" dirty="0">
                <a:solidFill>
                  <a:schemeClr val="accent1">
                    <a:lumMod val="50000"/>
                  </a:schemeClr>
                </a:solidFill>
              </a:rPr>
              <a:t>. People who are </a:t>
            </a:r>
            <a:r>
              <a:rPr lang="en-GB" sz="4000" b="1" dirty="0">
                <a:solidFill>
                  <a:schemeClr val="accent1">
                    <a:lumMod val="50000"/>
                  </a:schemeClr>
                </a:solidFill>
              </a:rPr>
              <a:t>emotionally healthy</a:t>
            </a:r>
            <a:r>
              <a:rPr lang="en-GB" sz="4000" dirty="0">
                <a:solidFill>
                  <a:schemeClr val="accent1">
                    <a:lumMod val="50000"/>
                  </a:schemeClr>
                </a:solidFill>
              </a:rPr>
              <a:t> are in control of their thoughts, feelings, and </a:t>
            </a:r>
            <a:r>
              <a:rPr lang="en-GB" sz="4000" dirty="0" smtClean="0">
                <a:solidFill>
                  <a:schemeClr val="accent1">
                    <a:lumMod val="50000"/>
                  </a:schemeClr>
                </a:solidFill>
              </a:rPr>
              <a:t>behaviours</a:t>
            </a:r>
            <a:r>
              <a:rPr lang="en-GB" sz="4000" dirty="0">
                <a:solidFill>
                  <a:schemeClr val="accent1">
                    <a:lumMod val="50000"/>
                  </a:schemeClr>
                </a:solidFill>
              </a:rPr>
              <a:t>. They are able to cope with life's challenges</a:t>
            </a:r>
            <a:r>
              <a:rPr lang="en-GB" sz="4000" dirty="0" smtClean="0">
                <a:solidFill>
                  <a:schemeClr val="accent1">
                    <a:lumMod val="50000"/>
                  </a:schemeClr>
                </a:solidFill>
              </a:rPr>
              <a:t>.... </a:t>
            </a:r>
            <a:r>
              <a:rPr lang="en-GB" sz="4000" dirty="0">
                <a:solidFill>
                  <a:schemeClr val="accent1">
                    <a:lumMod val="50000"/>
                  </a:schemeClr>
                </a:solidFill>
              </a:rPr>
              <a:t>They feel </a:t>
            </a:r>
            <a:r>
              <a:rPr lang="en-GB" sz="4000" b="1" dirty="0">
                <a:solidFill>
                  <a:schemeClr val="accent1">
                    <a:lumMod val="50000"/>
                  </a:schemeClr>
                </a:solidFill>
              </a:rPr>
              <a:t>good</a:t>
            </a:r>
            <a:r>
              <a:rPr lang="en-GB" sz="4000" dirty="0">
                <a:solidFill>
                  <a:schemeClr val="accent1">
                    <a:lumMod val="50000"/>
                  </a:schemeClr>
                </a:solidFill>
              </a:rPr>
              <a:t> about themselves and have </a:t>
            </a:r>
            <a:r>
              <a:rPr lang="en-GB" sz="4000" b="1" dirty="0">
                <a:solidFill>
                  <a:schemeClr val="accent1">
                    <a:lumMod val="50000"/>
                  </a:schemeClr>
                </a:solidFill>
              </a:rPr>
              <a:t>good</a:t>
            </a:r>
            <a:r>
              <a:rPr lang="en-GB" sz="4000" dirty="0">
                <a:solidFill>
                  <a:schemeClr val="accent1">
                    <a:lumMod val="50000"/>
                  </a:schemeClr>
                </a:solidFill>
              </a:rPr>
              <a:t> relationships</a:t>
            </a:r>
            <a:r>
              <a:rPr lang="en-GB" sz="4000" dirty="0" smtClean="0">
                <a:solidFill>
                  <a:schemeClr val="accent1">
                    <a:lumMod val="50000"/>
                  </a:schemeClr>
                </a:solidFill>
              </a:rPr>
              <a:t>.</a:t>
            </a:r>
          </a:p>
          <a:p>
            <a:endParaRPr lang="en-GB" dirty="0"/>
          </a:p>
        </p:txBody>
      </p:sp>
    </p:spTree>
    <p:extLst>
      <p:ext uri="{BB962C8B-B14F-4D97-AF65-F5344CB8AC3E}">
        <p14:creationId xmlns:p14="http://schemas.microsoft.com/office/powerpoint/2010/main" val="153060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548" y="2016435"/>
            <a:ext cx="11243257" cy="4524315"/>
          </a:xfrm>
          <a:prstGeom prst="rect">
            <a:avLst/>
          </a:prstGeom>
        </p:spPr>
        <p:txBody>
          <a:bodyPr wrap="square">
            <a:spAutoFit/>
          </a:bodyPr>
          <a:lstStyle/>
          <a:p>
            <a:r>
              <a:rPr lang="en-GB" dirty="0" smtClean="0">
                <a:solidFill>
                  <a:schemeClr val="accent2">
                    <a:lumMod val="50000"/>
                  </a:schemeClr>
                </a:solidFill>
              </a:rPr>
              <a:t>Things that can help keep children and young people emotionally well include:</a:t>
            </a:r>
          </a:p>
          <a:p>
            <a:pPr marL="285750" indent="-285750">
              <a:buClr>
                <a:schemeClr val="accent1"/>
              </a:buClr>
              <a:buFont typeface="Wingdings" panose="05000000000000000000" pitchFamily="2" charset="2"/>
              <a:buChar char="Ø"/>
            </a:pPr>
            <a:r>
              <a:rPr lang="en-GB" dirty="0" smtClean="0">
                <a:solidFill>
                  <a:schemeClr val="accent2">
                    <a:lumMod val="50000"/>
                  </a:schemeClr>
                </a:solidFill>
              </a:rPr>
              <a:t> being in good physical health, eating a balanced diet and getting regular exercise</a:t>
            </a:r>
          </a:p>
          <a:p>
            <a:pPr marL="285750" indent="-285750">
              <a:buClr>
                <a:schemeClr val="accent1"/>
              </a:buClr>
              <a:buFont typeface="Wingdings" panose="05000000000000000000" pitchFamily="2" charset="2"/>
              <a:buChar char="Ø"/>
            </a:pPr>
            <a:r>
              <a:rPr lang="en-GB" dirty="0" smtClean="0">
                <a:solidFill>
                  <a:schemeClr val="accent2">
                    <a:lumMod val="50000"/>
                  </a:schemeClr>
                </a:solidFill>
              </a:rPr>
              <a:t> having time and the freedom to play, indoors and outdoors</a:t>
            </a:r>
          </a:p>
          <a:p>
            <a:pPr marL="285750" indent="-285750">
              <a:buClr>
                <a:schemeClr val="accent1"/>
              </a:buClr>
              <a:buFont typeface="Wingdings" panose="05000000000000000000" pitchFamily="2" charset="2"/>
              <a:buChar char="Ø"/>
            </a:pPr>
            <a:r>
              <a:rPr lang="en-GB" dirty="0" smtClean="0">
                <a:solidFill>
                  <a:schemeClr val="accent2">
                    <a:lumMod val="50000"/>
                  </a:schemeClr>
                </a:solidFill>
              </a:rPr>
              <a:t> being part of a family that gets along well most of the time</a:t>
            </a:r>
          </a:p>
          <a:p>
            <a:pPr marL="285750" indent="-285750">
              <a:buClr>
                <a:schemeClr val="accent1"/>
              </a:buClr>
              <a:buFont typeface="Wingdings" panose="05000000000000000000" pitchFamily="2" charset="2"/>
              <a:buChar char="Ø"/>
            </a:pPr>
            <a:r>
              <a:rPr lang="en-GB" dirty="0" smtClean="0">
                <a:solidFill>
                  <a:schemeClr val="accent2">
                    <a:lumMod val="50000"/>
                  </a:schemeClr>
                </a:solidFill>
              </a:rPr>
              <a:t> going to a school that looks after the wellbeing of all its pupils</a:t>
            </a:r>
          </a:p>
          <a:p>
            <a:pPr marL="285750" indent="-285750">
              <a:buClr>
                <a:schemeClr val="accent1"/>
              </a:buClr>
              <a:buFont typeface="Wingdings" panose="05000000000000000000" pitchFamily="2" charset="2"/>
              <a:buChar char="Ø"/>
            </a:pPr>
            <a:r>
              <a:rPr lang="en-GB" dirty="0" smtClean="0">
                <a:solidFill>
                  <a:schemeClr val="accent2">
                    <a:lumMod val="50000"/>
                  </a:schemeClr>
                </a:solidFill>
              </a:rPr>
              <a:t> taking part in local activities for young people.</a:t>
            </a:r>
          </a:p>
          <a:p>
            <a:pPr>
              <a:buFont typeface="Arial" panose="020B0604020202020204" pitchFamily="34" charset="0"/>
              <a:buChar char="•"/>
            </a:pPr>
            <a:endParaRPr lang="en-GB" dirty="0" smtClean="0">
              <a:solidFill>
                <a:schemeClr val="accent2">
                  <a:lumMod val="50000"/>
                </a:schemeClr>
              </a:solidFill>
            </a:endParaRPr>
          </a:p>
          <a:p>
            <a:r>
              <a:rPr lang="en-GB" dirty="0" smtClean="0">
                <a:solidFill>
                  <a:schemeClr val="accent2">
                    <a:lumMod val="50000"/>
                  </a:schemeClr>
                </a:solidFill>
              </a:rPr>
              <a:t>Other factors are also important, including:</a:t>
            </a:r>
          </a:p>
          <a:p>
            <a:pPr marL="285750" indent="-285750">
              <a:buClr>
                <a:schemeClr val="accent1"/>
              </a:buClr>
              <a:buFont typeface="Wingdings" panose="05000000000000000000" pitchFamily="2" charset="2"/>
              <a:buChar char="Ø"/>
            </a:pPr>
            <a:r>
              <a:rPr lang="en-GB" dirty="0" smtClean="0">
                <a:solidFill>
                  <a:schemeClr val="accent2">
                    <a:lumMod val="50000"/>
                  </a:schemeClr>
                </a:solidFill>
              </a:rPr>
              <a:t> feeling loved, trusted, understood, valued and safe</a:t>
            </a:r>
          </a:p>
          <a:p>
            <a:pPr marL="285750" indent="-285750">
              <a:buClr>
                <a:schemeClr val="accent1"/>
              </a:buClr>
              <a:buFont typeface="Wingdings" panose="05000000000000000000" pitchFamily="2" charset="2"/>
              <a:buChar char="Ø"/>
            </a:pPr>
            <a:r>
              <a:rPr lang="en-GB" dirty="0" smtClean="0">
                <a:solidFill>
                  <a:schemeClr val="accent2">
                    <a:lumMod val="50000"/>
                  </a:schemeClr>
                </a:solidFill>
              </a:rPr>
              <a:t> being interested in life and having opportunities to enjoy themselves</a:t>
            </a:r>
          </a:p>
          <a:p>
            <a:pPr marL="285750" indent="-285750">
              <a:buClr>
                <a:schemeClr val="accent1"/>
              </a:buClr>
              <a:buFont typeface="Wingdings" panose="05000000000000000000" pitchFamily="2" charset="2"/>
              <a:buChar char="Ø"/>
            </a:pPr>
            <a:r>
              <a:rPr lang="en-GB" dirty="0" smtClean="0">
                <a:solidFill>
                  <a:schemeClr val="accent2">
                    <a:lumMod val="50000"/>
                  </a:schemeClr>
                </a:solidFill>
              </a:rPr>
              <a:t> being hopeful and optimistic</a:t>
            </a:r>
          </a:p>
          <a:p>
            <a:pPr marL="285750" indent="-285750">
              <a:buClr>
                <a:schemeClr val="accent1"/>
              </a:buClr>
              <a:buFont typeface="Wingdings" panose="05000000000000000000" pitchFamily="2" charset="2"/>
              <a:buChar char="Ø"/>
            </a:pPr>
            <a:r>
              <a:rPr lang="en-GB" dirty="0" smtClean="0">
                <a:solidFill>
                  <a:schemeClr val="accent2">
                    <a:lumMod val="50000"/>
                  </a:schemeClr>
                </a:solidFill>
              </a:rPr>
              <a:t> being able to learn and having opportunities to succeed</a:t>
            </a:r>
          </a:p>
          <a:p>
            <a:pPr marL="285750" indent="-285750">
              <a:buClr>
                <a:schemeClr val="accent1"/>
              </a:buClr>
              <a:buFont typeface="Wingdings" panose="05000000000000000000" pitchFamily="2" charset="2"/>
              <a:buChar char="Ø"/>
            </a:pPr>
            <a:r>
              <a:rPr lang="en-GB" dirty="0" smtClean="0">
                <a:solidFill>
                  <a:schemeClr val="accent2">
                    <a:lumMod val="50000"/>
                  </a:schemeClr>
                </a:solidFill>
              </a:rPr>
              <a:t> accepting who they are and recognising what they are good at</a:t>
            </a:r>
          </a:p>
          <a:p>
            <a:pPr marL="285750" indent="-285750">
              <a:buClr>
                <a:schemeClr val="accent1"/>
              </a:buClr>
              <a:buFont typeface="Wingdings" panose="05000000000000000000" pitchFamily="2" charset="2"/>
              <a:buChar char="Ø"/>
            </a:pPr>
            <a:r>
              <a:rPr lang="en-GB" dirty="0" smtClean="0">
                <a:solidFill>
                  <a:schemeClr val="accent2">
                    <a:lumMod val="50000"/>
                  </a:schemeClr>
                </a:solidFill>
              </a:rPr>
              <a:t> having a sense of belonging in their family, school and community</a:t>
            </a:r>
          </a:p>
          <a:p>
            <a:pPr marL="285750" indent="-285750">
              <a:buClr>
                <a:schemeClr val="accent1"/>
              </a:buClr>
              <a:buFont typeface="Wingdings" panose="05000000000000000000" pitchFamily="2" charset="2"/>
              <a:buChar char="Ø"/>
            </a:pPr>
            <a:r>
              <a:rPr lang="en-GB" dirty="0" smtClean="0">
                <a:solidFill>
                  <a:schemeClr val="accent2">
                    <a:lumMod val="50000"/>
                  </a:schemeClr>
                </a:solidFill>
              </a:rPr>
              <a:t> feeling they have some control over their own life</a:t>
            </a:r>
          </a:p>
          <a:p>
            <a:pPr marL="285750" indent="-285750">
              <a:buClr>
                <a:schemeClr val="accent1"/>
              </a:buClr>
              <a:buFont typeface="Wingdings" panose="05000000000000000000" pitchFamily="2" charset="2"/>
              <a:buChar char="Ø"/>
            </a:pPr>
            <a:r>
              <a:rPr lang="en-GB" dirty="0" smtClean="0">
                <a:solidFill>
                  <a:schemeClr val="accent2">
                    <a:lumMod val="50000"/>
                  </a:schemeClr>
                </a:solidFill>
              </a:rPr>
              <a:t> having the strength to cope when something is wrong (resilience) and the ability to solve problems</a:t>
            </a:r>
            <a:r>
              <a:rPr lang="en-GB" dirty="0" smtClean="0"/>
              <a:t>.</a:t>
            </a:r>
            <a:endParaRPr lang="en-GB" dirty="0"/>
          </a:p>
        </p:txBody>
      </p:sp>
      <p:sp>
        <p:nvSpPr>
          <p:cNvPr id="4" name="Cloud Callout 3"/>
          <p:cNvSpPr/>
          <p:nvPr/>
        </p:nvSpPr>
        <p:spPr>
          <a:xfrm>
            <a:off x="579548" y="322649"/>
            <a:ext cx="8346087" cy="1452384"/>
          </a:xfrm>
          <a:prstGeom prst="cloudCallout">
            <a:avLst/>
          </a:prstGeom>
          <a:ln>
            <a:solidFill>
              <a:schemeClr val="tx1"/>
            </a:solidFill>
          </a:ln>
        </p:spPr>
        <p:txBody>
          <a:bodyPr wrap="square">
            <a:spAutoFit/>
          </a:bodyPr>
          <a:lstStyle/>
          <a:p>
            <a:pPr algn="ctr"/>
            <a:r>
              <a:rPr lang="en-US" sz="2800" b="1" dirty="0" smtClean="0">
                <a:ln w="0"/>
                <a:solidFill>
                  <a:schemeClr val="accent1"/>
                </a:solidFill>
                <a:effectLst>
                  <a:outerShdw blurRad="38100" dist="25400" dir="5400000" algn="ctr" rotWithShape="0">
                    <a:srgbClr val="6E747A">
                      <a:alpha val="43000"/>
                    </a:srgbClr>
                  </a:outerShdw>
                </a:effectLst>
              </a:rPr>
              <a:t>HOW CAN WE PROMOTE  EMOTIONAL HEALTH?</a:t>
            </a:r>
            <a:endParaRPr lang="en-US" sz="2800" b="1"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47953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296" y="824543"/>
            <a:ext cx="8321040" cy="523220"/>
          </a:xfrm>
          <a:prstGeom prst="rect">
            <a:avLst/>
          </a:prstGeom>
        </p:spPr>
        <p:txBody>
          <a:bodyPr wrap="square">
            <a:spAutoFit/>
          </a:bodyPr>
          <a:lstStyle/>
          <a:p>
            <a:r>
              <a:rPr lang="en-GB" sz="2800" b="1" dirty="0" smtClean="0">
                <a:solidFill>
                  <a:schemeClr val="accent1"/>
                </a:solidFill>
                <a:effectLst>
                  <a:outerShdw blurRad="38100" dist="38100" dir="2700000" algn="tl">
                    <a:srgbClr val="000000">
                      <a:alpha val="43137"/>
                    </a:srgbClr>
                  </a:outerShdw>
                </a:effectLst>
              </a:rPr>
              <a:t>UNDERSTANDING</a:t>
            </a:r>
            <a:r>
              <a:rPr lang="en-GB" sz="2800" dirty="0" smtClean="0">
                <a:solidFill>
                  <a:schemeClr val="accent1"/>
                </a:solidFill>
                <a:effectLst>
                  <a:outerShdw blurRad="38100" dist="38100" dir="2700000" algn="tl">
                    <a:srgbClr val="000000">
                      <a:alpha val="43137"/>
                    </a:srgbClr>
                  </a:outerShdw>
                </a:effectLst>
              </a:rPr>
              <a:t> RISK AND PROTECTIVE FACTORS</a:t>
            </a:r>
            <a:endParaRPr lang="en-GB" sz="2800" dirty="0">
              <a:solidFill>
                <a:schemeClr val="accent1"/>
              </a:solidFill>
              <a:effectLst>
                <a:outerShdw blurRad="38100" dist="38100" dir="2700000" algn="tl">
                  <a:srgbClr val="000000">
                    <a:alpha val="43137"/>
                  </a:srgbClr>
                </a:outerShdw>
              </a:effectLst>
            </a:endParaRPr>
          </a:p>
        </p:txBody>
      </p:sp>
      <p:sp>
        <p:nvSpPr>
          <p:cNvPr id="3" name="Rectangle 2"/>
          <p:cNvSpPr/>
          <p:nvPr/>
        </p:nvSpPr>
        <p:spPr>
          <a:xfrm>
            <a:off x="694944" y="1737360"/>
            <a:ext cx="8449056" cy="1754326"/>
          </a:xfrm>
          <a:prstGeom prst="rect">
            <a:avLst/>
          </a:prstGeom>
        </p:spPr>
        <p:txBody>
          <a:bodyPr wrap="square">
            <a:spAutoFit/>
          </a:bodyPr>
          <a:lstStyle/>
          <a:p>
            <a:pPr lvl="1"/>
            <a:r>
              <a:rPr lang="en-US" dirty="0" smtClean="0"/>
              <a:t>RISK FACTORS</a:t>
            </a:r>
            <a:endParaRPr lang="en-GB" dirty="0" smtClean="0"/>
          </a:p>
          <a:p>
            <a:pPr marL="742950" lvl="1" indent="-285750">
              <a:buFont typeface="Arial" panose="020B0604020202020204" pitchFamily="34" charset="0"/>
              <a:buChar char="•"/>
            </a:pPr>
            <a:endParaRPr lang="en-GB" dirty="0"/>
          </a:p>
          <a:p>
            <a:pPr marL="742950" lvl="1" indent="-285750">
              <a:buClr>
                <a:schemeClr val="accent1"/>
              </a:buClr>
              <a:buFont typeface="Wingdings" panose="05000000000000000000" pitchFamily="2" charset="2"/>
              <a:buChar char="Ø"/>
            </a:pPr>
            <a:r>
              <a:rPr lang="en-GB" dirty="0" smtClean="0"/>
              <a:t>Family conflict or separation</a:t>
            </a:r>
          </a:p>
          <a:p>
            <a:pPr marL="742950" lvl="1" indent="-285750">
              <a:buClr>
                <a:schemeClr val="accent1"/>
              </a:buClr>
              <a:buFont typeface="Wingdings" panose="05000000000000000000" pitchFamily="2" charset="2"/>
              <a:buChar char="Ø"/>
            </a:pPr>
            <a:r>
              <a:rPr lang="en-GB" dirty="0" smtClean="0"/>
              <a:t>Parents or carers suffering from mental health difficulties</a:t>
            </a:r>
          </a:p>
          <a:p>
            <a:pPr marL="742950" lvl="1" indent="-285750">
              <a:buClr>
                <a:schemeClr val="accent1"/>
              </a:buClr>
              <a:buFont typeface="Wingdings" panose="05000000000000000000" pitchFamily="2" charset="2"/>
              <a:buChar char="Ø"/>
            </a:pPr>
            <a:r>
              <a:rPr lang="en-GB" dirty="0" smtClean="0"/>
              <a:t>Experiencing natural disasters, stressful events, trauma or abuse</a:t>
            </a:r>
          </a:p>
          <a:p>
            <a:pPr marL="742950" lvl="1" indent="-285750">
              <a:buClr>
                <a:schemeClr val="accent1"/>
              </a:buClr>
              <a:buFont typeface="Wingdings" panose="05000000000000000000" pitchFamily="2" charset="2"/>
              <a:buChar char="Ø"/>
            </a:pPr>
            <a:r>
              <a:rPr lang="en-GB" dirty="0" smtClean="0"/>
              <a:t>The lack of social support such as a supportive family and close friends</a:t>
            </a:r>
            <a:endParaRPr lang="en-GB" dirty="0"/>
          </a:p>
        </p:txBody>
      </p:sp>
      <p:sp>
        <p:nvSpPr>
          <p:cNvPr id="4" name="Rectangle 3"/>
          <p:cNvSpPr/>
          <p:nvPr/>
        </p:nvSpPr>
        <p:spPr>
          <a:xfrm>
            <a:off x="694944" y="4142893"/>
            <a:ext cx="7626096" cy="2031325"/>
          </a:xfrm>
          <a:prstGeom prst="rect">
            <a:avLst/>
          </a:prstGeom>
        </p:spPr>
        <p:txBody>
          <a:bodyPr wrap="square">
            <a:spAutoFit/>
          </a:bodyPr>
          <a:lstStyle/>
          <a:p>
            <a:pPr lvl="1"/>
            <a:r>
              <a:rPr lang="en-US" dirty="0" smtClean="0"/>
              <a:t>PROTECTIVE FACTORS</a:t>
            </a:r>
          </a:p>
          <a:p>
            <a:pPr lvl="1"/>
            <a:endParaRPr lang="en-GB" dirty="0"/>
          </a:p>
          <a:p>
            <a:pPr marL="742950" lvl="1" indent="-285750">
              <a:buClr>
                <a:schemeClr val="accent1"/>
              </a:buClr>
              <a:buFont typeface="Wingdings" panose="05000000000000000000" pitchFamily="2" charset="2"/>
              <a:buChar char="Ø"/>
            </a:pPr>
            <a:r>
              <a:rPr lang="en-GB" dirty="0" smtClean="0"/>
              <a:t>A stable and warm home environment</a:t>
            </a:r>
          </a:p>
          <a:p>
            <a:pPr marL="742950" lvl="1" indent="-285750">
              <a:buClr>
                <a:schemeClr val="accent1"/>
              </a:buClr>
              <a:buFont typeface="Wingdings" panose="05000000000000000000" pitchFamily="2" charset="2"/>
              <a:buChar char="Ø"/>
            </a:pPr>
            <a:r>
              <a:rPr lang="en-GB" dirty="0" smtClean="0"/>
              <a:t>Supportive parents or carers</a:t>
            </a:r>
          </a:p>
          <a:p>
            <a:pPr marL="742950" lvl="1" indent="-285750">
              <a:buClr>
                <a:schemeClr val="accent1"/>
              </a:buClr>
              <a:buFont typeface="Wingdings" panose="05000000000000000000" pitchFamily="2" charset="2"/>
              <a:buChar char="Ø"/>
            </a:pPr>
            <a:r>
              <a:rPr lang="en-GB" dirty="0" smtClean="0"/>
              <a:t>Ambition to overcome life challenges</a:t>
            </a:r>
          </a:p>
          <a:p>
            <a:pPr marL="742950" lvl="1" indent="-285750">
              <a:buClr>
                <a:schemeClr val="accent1"/>
              </a:buClr>
              <a:buFont typeface="Wingdings" panose="05000000000000000000" pitchFamily="2" charset="2"/>
              <a:buChar char="Ø"/>
            </a:pPr>
            <a:r>
              <a:rPr lang="en-GB" dirty="0" smtClean="0"/>
              <a:t>Supportive community: family, close friends and neighbours</a:t>
            </a:r>
          </a:p>
          <a:p>
            <a:pPr marL="742950" lvl="1" indent="-285750">
              <a:buClr>
                <a:schemeClr val="accent1"/>
              </a:buClr>
              <a:buFont typeface="Wingdings" panose="05000000000000000000" pitchFamily="2" charset="2"/>
              <a:buChar char="Ø"/>
            </a:pPr>
            <a:r>
              <a:rPr lang="en-GB" dirty="0" smtClean="0"/>
              <a:t>Routine and consistency</a:t>
            </a:r>
            <a:endParaRPr lang="en-GB" dirty="0"/>
          </a:p>
        </p:txBody>
      </p:sp>
    </p:spTree>
    <p:extLst>
      <p:ext uri="{BB962C8B-B14F-4D97-AF65-F5344CB8AC3E}">
        <p14:creationId xmlns:p14="http://schemas.microsoft.com/office/powerpoint/2010/main" val="1867746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28672">
            <a:off x="715722" y="356142"/>
            <a:ext cx="2246593" cy="2134318"/>
          </a:xfrm>
          <a:prstGeom prst="rect">
            <a:avLst/>
          </a:prstGeom>
        </p:spPr>
      </p:pic>
      <p:sp>
        <p:nvSpPr>
          <p:cNvPr id="4" name="Rectangle 3"/>
          <p:cNvSpPr/>
          <p:nvPr/>
        </p:nvSpPr>
        <p:spPr>
          <a:xfrm>
            <a:off x="1583140" y="2729552"/>
            <a:ext cx="8175009" cy="36848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ctr">
              <a:buFont typeface="Arial" panose="020B0604020202020204" pitchFamily="34" charset="0"/>
              <a:buChar char="•"/>
            </a:pPr>
            <a:r>
              <a:rPr lang="en-US" sz="2000" b="1" dirty="0" smtClean="0">
                <a:solidFill>
                  <a:schemeClr val="accent5">
                    <a:lumMod val="75000"/>
                  </a:schemeClr>
                </a:solidFill>
              </a:rPr>
              <a:t>Model calm and control</a:t>
            </a:r>
          </a:p>
          <a:p>
            <a:pPr marL="285750" indent="-285750" algn="ctr">
              <a:buFont typeface="Arial" panose="020B0604020202020204" pitchFamily="34" charset="0"/>
              <a:buChar char="•"/>
            </a:pPr>
            <a:r>
              <a:rPr lang="en-GB" sz="2000" b="1" dirty="0" smtClean="0">
                <a:solidFill>
                  <a:schemeClr val="accent5">
                    <a:lumMod val="75000"/>
                  </a:schemeClr>
                </a:solidFill>
              </a:rPr>
              <a:t>Take care of your emotional health</a:t>
            </a:r>
            <a:endParaRPr lang="en-GB" sz="2000" b="1" dirty="0">
              <a:solidFill>
                <a:schemeClr val="accent5">
                  <a:lumMod val="75000"/>
                </a:schemeClr>
              </a:solidFill>
            </a:endParaRPr>
          </a:p>
          <a:p>
            <a:pPr marL="285750" indent="-285750" algn="ctr">
              <a:buFont typeface="Arial" panose="020B0604020202020204" pitchFamily="34" charset="0"/>
              <a:buChar char="•"/>
            </a:pPr>
            <a:r>
              <a:rPr lang="en-GB" sz="2000" b="1" dirty="0" smtClean="0">
                <a:solidFill>
                  <a:schemeClr val="accent5">
                    <a:lumMod val="75000"/>
                  </a:schemeClr>
                </a:solidFill>
              </a:rPr>
              <a:t>Don't trivialize how your child is feeling</a:t>
            </a:r>
          </a:p>
          <a:p>
            <a:pPr marL="285750" indent="-285750" algn="ctr">
              <a:buFont typeface="Arial" panose="020B0604020202020204" pitchFamily="34" charset="0"/>
              <a:buChar char="•"/>
            </a:pPr>
            <a:r>
              <a:rPr lang="en-GB" sz="2000" b="1" dirty="0" smtClean="0">
                <a:solidFill>
                  <a:schemeClr val="accent5">
                    <a:lumMod val="75000"/>
                  </a:schemeClr>
                </a:solidFill>
              </a:rPr>
              <a:t>Be sensitive and attuned, not reactive</a:t>
            </a:r>
          </a:p>
          <a:p>
            <a:pPr marL="285750" indent="-285750" algn="ctr">
              <a:buFont typeface="Arial" panose="020B0604020202020204" pitchFamily="34" charset="0"/>
              <a:buChar char="•"/>
            </a:pPr>
            <a:r>
              <a:rPr lang="en-GB" sz="2000" b="1" dirty="0" smtClean="0">
                <a:solidFill>
                  <a:schemeClr val="accent5">
                    <a:lumMod val="75000"/>
                  </a:schemeClr>
                </a:solidFill>
              </a:rPr>
              <a:t>Invite them to spend time with you</a:t>
            </a:r>
          </a:p>
          <a:p>
            <a:pPr marL="285750" indent="-285750" algn="ctr">
              <a:buFont typeface="Arial" panose="020B0604020202020204" pitchFamily="34" charset="0"/>
              <a:buChar char="•"/>
            </a:pPr>
            <a:r>
              <a:rPr lang="en-GB" sz="2000" b="1" dirty="0" smtClean="0">
                <a:solidFill>
                  <a:schemeClr val="accent5">
                    <a:lumMod val="75000"/>
                  </a:schemeClr>
                </a:solidFill>
              </a:rPr>
              <a:t>If they won't talk to you, help them find a situation they trust</a:t>
            </a:r>
            <a:endParaRPr lang="en-GB" sz="2000" dirty="0">
              <a:solidFill>
                <a:schemeClr val="accent5">
                  <a:lumMod val="75000"/>
                </a:schemeClr>
              </a:solidFill>
            </a:endParaRPr>
          </a:p>
        </p:txBody>
      </p:sp>
    </p:spTree>
    <p:extLst>
      <p:ext uri="{BB962C8B-B14F-4D97-AF65-F5344CB8AC3E}">
        <p14:creationId xmlns:p14="http://schemas.microsoft.com/office/powerpoint/2010/main" val="3406865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16736" y="969264"/>
            <a:ext cx="8540496" cy="21579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smtClean="0">
                <a:solidFill>
                  <a:schemeClr val="tx1">
                    <a:lumMod val="85000"/>
                    <a:lumOff val="15000"/>
                  </a:schemeClr>
                </a:solidFill>
              </a:rPr>
              <a:t>Teach your child</a:t>
            </a:r>
          </a:p>
          <a:p>
            <a:pPr algn="ctr"/>
            <a:r>
              <a:rPr lang="en-US" sz="3600" b="1" u="sng" dirty="0" smtClean="0">
                <a:solidFill>
                  <a:schemeClr val="tx1">
                    <a:lumMod val="85000"/>
                    <a:lumOff val="15000"/>
                  </a:schemeClr>
                </a:solidFill>
              </a:rPr>
              <a:t>‘IT’S OK TO FAIL’</a:t>
            </a:r>
          </a:p>
        </p:txBody>
      </p:sp>
      <p:sp>
        <p:nvSpPr>
          <p:cNvPr id="4" name="Rectangle 3"/>
          <p:cNvSpPr/>
          <p:nvPr/>
        </p:nvSpPr>
        <p:spPr>
          <a:xfrm>
            <a:off x="3048000" y="3895344"/>
            <a:ext cx="5309616" cy="1631216"/>
          </a:xfrm>
          <a:prstGeom prst="rect">
            <a:avLst/>
          </a:prstGeom>
        </p:spPr>
        <p:txBody>
          <a:bodyPr wrap="square">
            <a:spAutoFit/>
          </a:bodyPr>
          <a:lstStyle/>
          <a:p>
            <a:r>
              <a:rPr lang="en-GB" sz="2000" b="1" i="1" dirty="0" smtClean="0">
                <a:effectLst/>
              </a:rPr>
              <a:t>“It is impossible to live without failing at something, unless you live so cautiously that you might as well not have lived at all, in which case you have failed by default.” — J.K. Rowling</a:t>
            </a:r>
            <a:endParaRPr lang="en-GB" sz="2000" b="1" dirty="0"/>
          </a:p>
        </p:txBody>
      </p:sp>
    </p:spTree>
    <p:extLst>
      <p:ext uri="{BB962C8B-B14F-4D97-AF65-F5344CB8AC3E}">
        <p14:creationId xmlns:p14="http://schemas.microsoft.com/office/powerpoint/2010/main" val="307095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5597" y="825820"/>
            <a:ext cx="4513541" cy="5526437"/>
          </a:xfrm>
        </p:spPr>
        <p:txBody>
          <a:bodyPr/>
          <a:lstStyle/>
          <a:p>
            <a:pPr marL="0" indent="0">
              <a:buNone/>
            </a:pPr>
            <a:r>
              <a:rPr lang="en-GB" dirty="0"/>
              <a:t>The following signs may indicate the need for professional assistance or evaluation:</a:t>
            </a:r>
          </a:p>
          <a:p>
            <a:r>
              <a:rPr lang="en-GB" dirty="0"/>
              <a:t>Decline in school performance</a:t>
            </a:r>
          </a:p>
          <a:p>
            <a:r>
              <a:rPr lang="en-GB" dirty="0"/>
              <a:t>Poor grades despite strong efforts</a:t>
            </a:r>
          </a:p>
          <a:p>
            <a:r>
              <a:rPr lang="en-GB" dirty="0"/>
              <a:t>Regular worry or anxiety</a:t>
            </a:r>
          </a:p>
          <a:p>
            <a:r>
              <a:rPr lang="en-GB" dirty="0"/>
              <a:t>Repeated refusal to go to school or take part in normal children’s activities</a:t>
            </a:r>
          </a:p>
          <a:p>
            <a:r>
              <a:rPr lang="en-GB" dirty="0"/>
              <a:t>Hyperactivity or fidgeting</a:t>
            </a:r>
          </a:p>
          <a:p>
            <a:r>
              <a:rPr lang="en-GB" dirty="0"/>
              <a:t>Persistent nightmares</a:t>
            </a:r>
          </a:p>
          <a:p>
            <a:r>
              <a:rPr lang="en-GB" dirty="0"/>
              <a:t>Persistent disobedience or aggression</a:t>
            </a:r>
          </a:p>
          <a:p>
            <a:r>
              <a:rPr lang="en-GB" dirty="0" smtClean="0"/>
              <a:t>Frequent, inexplicable </a:t>
            </a:r>
            <a:r>
              <a:rPr lang="en-GB" dirty="0"/>
              <a:t>temper tantrums</a:t>
            </a:r>
          </a:p>
          <a:p>
            <a:r>
              <a:rPr lang="en-GB" dirty="0"/>
              <a:t>Depression, sadness or irritability</a:t>
            </a:r>
          </a:p>
          <a:p>
            <a:endParaRPr lang="en-GB" dirty="0"/>
          </a:p>
        </p:txBody>
      </p:sp>
      <p:sp>
        <p:nvSpPr>
          <p:cNvPr id="4" name="Text Placeholder 3"/>
          <p:cNvSpPr>
            <a:spLocks noGrp="1"/>
          </p:cNvSpPr>
          <p:nvPr>
            <p:ph type="body" sz="half" idx="2"/>
          </p:nvPr>
        </p:nvSpPr>
        <p:spPr>
          <a:xfrm>
            <a:off x="677334" y="514925"/>
            <a:ext cx="3854528" cy="4846594"/>
          </a:xfrm>
        </p:spPr>
        <p:txBody>
          <a:bodyPr/>
          <a:lstStyle/>
          <a:p>
            <a:r>
              <a:rPr lang="en-GB" sz="2400" b="1" u="sng" dirty="0">
                <a:solidFill>
                  <a:srgbClr val="00B050"/>
                </a:solidFill>
              </a:rPr>
              <a:t>When to seek help</a:t>
            </a:r>
            <a:endParaRPr lang="en-GB" sz="2400" u="sng" dirty="0">
              <a:solidFill>
                <a:srgbClr val="00B050"/>
              </a:solidFill>
            </a:endParaRPr>
          </a:p>
          <a:p>
            <a:r>
              <a:rPr lang="en-GB" sz="2400" dirty="0">
                <a:solidFill>
                  <a:srgbClr val="00B050"/>
                </a:solidFill>
              </a:rPr>
              <a:t>Parents and family members are usually the first to notice if a child has problems with emotions or </a:t>
            </a:r>
            <a:r>
              <a:rPr lang="en-GB" sz="2400" dirty="0" smtClean="0">
                <a:solidFill>
                  <a:srgbClr val="00B050"/>
                </a:solidFill>
              </a:rPr>
              <a:t>behaviour</a:t>
            </a:r>
            <a:r>
              <a:rPr lang="en-GB" sz="2400" dirty="0">
                <a:solidFill>
                  <a:srgbClr val="00B050"/>
                </a:solidFill>
              </a:rPr>
              <a:t>. Your </a:t>
            </a:r>
            <a:r>
              <a:rPr lang="en-GB" sz="2400" dirty="0" smtClean="0">
                <a:solidFill>
                  <a:srgbClr val="00B050"/>
                </a:solidFill>
              </a:rPr>
              <a:t>observations, along </a:t>
            </a:r>
            <a:r>
              <a:rPr lang="en-GB" sz="2400" dirty="0">
                <a:solidFill>
                  <a:srgbClr val="00B050"/>
                </a:solidFill>
              </a:rPr>
              <a:t>with those of teachers and other </a:t>
            </a:r>
            <a:r>
              <a:rPr lang="en-GB" sz="2400" dirty="0" smtClean="0">
                <a:solidFill>
                  <a:srgbClr val="00B050"/>
                </a:solidFill>
              </a:rPr>
              <a:t>caregivers, </a:t>
            </a:r>
            <a:r>
              <a:rPr lang="en-GB" sz="2400" dirty="0">
                <a:solidFill>
                  <a:srgbClr val="00B050"/>
                </a:solidFill>
              </a:rPr>
              <a:t>may lead you to seek help for your child.</a:t>
            </a:r>
          </a:p>
          <a:p>
            <a:endParaRPr lang="en-GB" dirty="0"/>
          </a:p>
        </p:txBody>
      </p:sp>
    </p:spTree>
    <p:extLst>
      <p:ext uri="{BB962C8B-B14F-4D97-AF65-F5344CB8AC3E}">
        <p14:creationId xmlns:p14="http://schemas.microsoft.com/office/powerpoint/2010/main" val="3856143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86" y="774192"/>
            <a:ext cx="8596668" cy="1320800"/>
          </a:xfrm>
        </p:spPr>
        <p:txBody>
          <a:bodyPr>
            <a:normAutofit fontScale="90000"/>
          </a:bodyPr>
          <a:lstStyle/>
          <a:p>
            <a:r>
              <a:rPr lang="en-US" b="1" dirty="0" smtClean="0">
                <a:solidFill>
                  <a:schemeClr val="accent2">
                    <a:lumMod val="50000"/>
                  </a:schemeClr>
                </a:solidFill>
              </a:rPr>
              <a:t>CHILDREN AND ADOLESCENT MENTAL HEALTH SERVICES (CAMHS)</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THE REFERRAL PROCESS:</a:t>
            </a:r>
            <a:br>
              <a:rPr lang="en-US" dirty="0" smtClean="0"/>
            </a:br>
            <a:r>
              <a:rPr lang="en-US" dirty="0" smtClean="0"/>
              <a:t>THE MYTH Vs THE REALITY</a:t>
            </a:r>
            <a:br>
              <a:rPr lang="en-US" dirty="0" smtClean="0"/>
            </a:br>
            <a:r>
              <a:rPr lang="en-US" dirty="0"/>
              <a:t/>
            </a:r>
            <a:br>
              <a:rPr lang="en-US" dirty="0"/>
            </a:br>
            <a:r>
              <a:rPr lang="en-US" dirty="0" smtClean="0"/>
              <a:t/>
            </a:r>
            <a:br>
              <a:rPr lang="en-US" dirty="0" smtClean="0"/>
            </a:b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7809">
            <a:off x="6956097" y="3903537"/>
            <a:ext cx="2462223" cy="1603181"/>
          </a:xfrm>
          <a:prstGeom prst="rect">
            <a:avLst/>
          </a:prstGeom>
        </p:spPr>
      </p:pic>
    </p:spTree>
    <p:extLst>
      <p:ext uri="{BB962C8B-B14F-4D97-AF65-F5344CB8AC3E}">
        <p14:creationId xmlns:p14="http://schemas.microsoft.com/office/powerpoint/2010/main" val="3974833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ARC </a:t>
            </a:r>
            <a:r>
              <a:rPr lang="en-GB" dirty="0" smtClean="0"/>
              <a:t>Wokingham - free </a:t>
            </a:r>
            <a:r>
              <a:rPr lang="en-GB" dirty="0"/>
              <a:t>&amp; confidential youth counselling</a:t>
            </a:r>
            <a:br>
              <a:rPr lang="en-GB" dirty="0"/>
            </a:br>
            <a:r>
              <a:rPr lang="en-GB" dirty="0"/>
              <a:t/>
            </a:r>
            <a:br>
              <a:rPr lang="en-GB" dirty="0"/>
            </a:br>
            <a:r>
              <a:rPr lang="en-GB" dirty="0" smtClean="0"/>
              <a:t>Adult </a:t>
            </a:r>
            <a:r>
              <a:rPr lang="en-GB" dirty="0" smtClean="0"/>
              <a:t>and youth counselling</a:t>
            </a:r>
            <a:r>
              <a:rPr lang="en-GB" dirty="0"/>
              <a:t/>
            </a:r>
            <a:br>
              <a:rPr lang="en-GB" dirty="0"/>
            </a:br>
            <a:r>
              <a:rPr lang="en-GB" dirty="0"/>
              <a:t/>
            </a:r>
            <a:br>
              <a:rPr lang="en-GB" dirty="0"/>
            </a:br>
            <a:r>
              <a:rPr lang="en-GB" dirty="0"/>
              <a:t/>
            </a:r>
            <a:br>
              <a:rPr lang="en-GB" dirty="0"/>
            </a:br>
            <a:r>
              <a:rPr lang="en-GB" dirty="0"/>
              <a:t>We're here to listen - 0118 977 6710 </a:t>
            </a:r>
            <a:br>
              <a:rPr lang="en-GB" dirty="0"/>
            </a:br>
            <a:r>
              <a:rPr lang="en-GB" dirty="0" smtClean="0"/>
              <a:t/>
            </a:r>
            <a:br>
              <a:rPr lang="en-GB" dirty="0" smtClean="0"/>
            </a:br>
            <a:r>
              <a:rPr lang="en-GB" dirty="0" smtClean="0"/>
              <a:t>Make </a:t>
            </a:r>
            <a:r>
              <a:rPr lang="en-GB" dirty="0"/>
              <a:t>an appointment to see us</a:t>
            </a:r>
            <a:br>
              <a:rPr lang="en-GB" dirty="0"/>
            </a:br>
            <a:r>
              <a:rPr lang="en-GB" dirty="0"/>
              <a:t/>
            </a:r>
            <a:br>
              <a:rPr lang="en-GB" dirty="0"/>
            </a:b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3647326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1052</TotalTime>
  <Words>2071</Words>
  <Application>Microsoft Office PowerPoint</Application>
  <PresentationFormat>Widescreen</PresentationFormat>
  <Paragraphs>146</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Trebuchet MS</vt:lpstr>
      <vt:lpstr>Wingdings</vt:lpstr>
      <vt:lpstr>Wingdings 3</vt:lpstr>
      <vt:lpstr>Facet</vt:lpstr>
      <vt:lpstr>SUPPORTING YOUR CHILD’S HEALTHY MIND PROMOTING GOOD EMOTIONAL HEALTH IN CHILDREN</vt:lpstr>
      <vt:lpstr>WHAT IS GOOD EMOTIONAL HEALTH?</vt:lpstr>
      <vt:lpstr>PowerPoint Presentation</vt:lpstr>
      <vt:lpstr>PowerPoint Presentation</vt:lpstr>
      <vt:lpstr>PowerPoint Presentation</vt:lpstr>
      <vt:lpstr>PowerPoint Presentation</vt:lpstr>
      <vt:lpstr>PowerPoint Presentation</vt:lpstr>
      <vt:lpstr>CHILDREN AND ADOLESCENT MENTAL HEALTH SERVICES (CAMHS)    THE REFERRAL PROCESS: THE MYTH Vs THE REALITY   </vt:lpstr>
      <vt:lpstr>ARC Wokingham - free &amp; confidential youth counselling  Adult and youth counselling   We're here to listen - 0118 977 6710   Make an appointment to see us    </vt:lpstr>
      <vt:lpstr>Teach your child (and yourself) to be Resilient  The ability to respond positively to adversity  Resilience helps reduce the stressful impact of everyday minor and major challenges in both children and adults.  Resilience can – and should – be taught.  </vt:lpstr>
      <vt:lpstr>8 simple steps to help your child become resilient:  1. Let your child face the natural consequences of their actions. 2. Don’t accommodate every need of your child. 3. Let them take risks. 4. Teach them to problem-solve. 5. Work on your own anxiety. 6. Share your mistakes and failures. 7. Help them manage their emotions. 8. Encourage your child to do things they don’t     like.   </vt:lpstr>
      <vt:lpstr>Support we can offer in school</vt:lpstr>
      <vt:lpstr>Recommended Reading</vt:lpstr>
      <vt:lpstr>Recommended reading – for all ages</vt:lpstr>
    </vt:vector>
  </TitlesOfParts>
  <Company>Edgbarrow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GOOD EMOTIONAL HEALTH IN CHILDREN</dc:title>
  <dc:creator>Alyson Guy</dc:creator>
  <cp:lastModifiedBy>Avril Burrows</cp:lastModifiedBy>
  <cp:revision>49</cp:revision>
  <cp:lastPrinted>2018-10-30T16:43:21Z</cp:lastPrinted>
  <dcterms:created xsi:type="dcterms:W3CDTF">2018-10-13T15:22:01Z</dcterms:created>
  <dcterms:modified xsi:type="dcterms:W3CDTF">2019-02-07T15:01:42Z</dcterms:modified>
</cp:coreProperties>
</file>